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0"/>
  </p:notesMasterIdLst>
  <p:sldIdLst>
    <p:sldId id="257" r:id="rId3"/>
    <p:sldId id="258" r:id="rId4"/>
    <p:sldId id="259" r:id="rId5"/>
    <p:sldId id="262" r:id="rId6"/>
    <p:sldId id="260" r:id="rId7"/>
    <p:sldId id="266" r:id="rId8"/>
    <p:sldId id="261"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388" autoAdjust="0"/>
  </p:normalViewPr>
  <p:slideViewPr>
    <p:cSldViewPr snapToGrid="0">
      <p:cViewPr varScale="1">
        <p:scale>
          <a:sx n="42" d="100"/>
          <a:sy n="42" d="100"/>
        </p:scale>
        <p:origin x="160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019FE-08A8-471E-95FB-77CDC6F85D3C}" type="datetimeFigureOut">
              <a:rPr lang="sv-SE" smtClean="0"/>
              <a:t>2022-01-27</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CB92F8-578B-407D-8B6E-5AEDAA840BEE}" type="slidenum">
              <a:rPr lang="sv-SE" smtClean="0"/>
              <a:t>‹#›</a:t>
            </a:fld>
            <a:endParaRPr lang="sv-SE" dirty="0"/>
          </a:p>
        </p:txBody>
      </p:sp>
    </p:spTree>
    <p:extLst>
      <p:ext uri="{BB962C8B-B14F-4D97-AF65-F5344CB8AC3E}">
        <p14:creationId xmlns:p14="http://schemas.microsoft.com/office/powerpoint/2010/main" val="265455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Digital genomgång: -vet alla hur man kan stänga av och på ljudet? Hitta eventuell chatt och hur man räcker upp handen? hur tar vi ordet idag?</a:t>
            </a:r>
            <a:r>
              <a:rPr lang="fr-FR" dirty="0"/>
              <a:t> (Laget runt, handu</a:t>
            </a:r>
            <a:r>
              <a:rPr lang="sv-SE" dirty="0"/>
              <a:t>ppräckning, säga sitt namn, skriva i chatten?) MUTE när vi inte själva pratar, VIDEO PÅ när vi pratar</a:t>
            </a:r>
          </a:p>
          <a:p>
            <a:pPr marL="342900" indent="-342900">
              <a:buFont typeface="Arial" panose="020B0604020202020204" pitchFamily="34" charset="0"/>
              <a:buChar char="•"/>
            </a:pPr>
            <a:r>
              <a:rPr lang="sv-SE" dirty="0"/>
              <a:t>Tidsramar: -hur lång tid är träffen? Pauser</a:t>
            </a:r>
            <a:r>
              <a:rPr lang="fr-FR" dirty="0"/>
              <a:t>?</a:t>
            </a:r>
            <a:endParaRPr lang="sv-SE" dirty="0"/>
          </a:p>
          <a:p>
            <a:pPr marL="342900" indent="-342900">
              <a:buFont typeface="Arial" panose="020B0604020202020204" pitchFamily="34" charset="0"/>
              <a:buChar char="•"/>
            </a:pPr>
            <a:r>
              <a:rPr lang="sv-SE" dirty="0"/>
              <a:t>Nya ansikten? Ta en presentationsrunda: börja med dig själv, gå sedan laget runt</a:t>
            </a: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2</a:t>
            </a:fld>
            <a:endParaRPr lang="sv-SE" dirty="0"/>
          </a:p>
        </p:txBody>
      </p:sp>
    </p:spTree>
    <p:extLst>
      <p:ext uri="{BB962C8B-B14F-4D97-AF65-F5344CB8AC3E}">
        <p14:creationId xmlns:p14="http://schemas.microsoft.com/office/powerpoint/2010/main" val="424705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b="1" kern="1200" dirty="0">
                <a:solidFill>
                  <a:schemeClr val="tx1"/>
                </a:solidFill>
                <a:effectLst/>
                <a:latin typeface="+mn-lt"/>
                <a:ea typeface="+mn-ea"/>
                <a:cs typeface="+mn-cs"/>
              </a:rPr>
              <a:t>Skärmvanor</a:t>
            </a:r>
          </a:p>
          <a:p>
            <a:r>
              <a:rPr lang="sv-SE" sz="1200" kern="1200" dirty="0">
                <a:solidFill>
                  <a:schemeClr val="tx1"/>
                </a:solidFill>
                <a:effectLst/>
                <a:latin typeface="+mn-lt"/>
                <a:ea typeface="+mn-ea"/>
                <a:cs typeface="+mn-cs"/>
              </a:rPr>
              <a:t>Det är bra att tidigt fundera över familjens skärmanvändning, både för sig som förälder och att tänka framåt på barnets kommande skärmanvändning. </a:t>
            </a:r>
          </a:p>
          <a:p>
            <a:r>
              <a:rPr lang="sv-SE" sz="1200" kern="1200" dirty="0">
                <a:solidFill>
                  <a:schemeClr val="tx1"/>
                </a:solidFill>
                <a:effectLst/>
                <a:latin typeface="+mn-lt"/>
                <a:ea typeface="+mn-ea"/>
                <a:cs typeface="+mn-cs"/>
              </a:rPr>
              <a:t>Tid vid skärmen är en stor del av dagens barndom och innebär utmaningar för dagens föräldrar. Det är en källa till både glädje och konflikter och föräldrar har mycket frågor om skärmanvändning. Det är viktigt att varken fördöma eller oroa i samtalen om skärmanvändning, utan att istället hjälpa föräldern till egen reflektion. Vilken stimulans barnen får för övrigt, vad de gör på skärmen och vem de interagerar med verkar mer betydelsefullt för deras välbefinnande och hälsa än omfattningen av deras skärmtid. Ledord för skärmanvändning för småbarnsfamiljen är </a:t>
            </a:r>
            <a:r>
              <a:rPr lang="sv-SE" sz="1200" b="1" kern="1200" dirty="0">
                <a:solidFill>
                  <a:schemeClr val="tx1"/>
                </a:solidFill>
                <a:effectLst/>
                <a:latin typeface="+mn-lt"/>
                <a:ea typeface="+mn-ea"/>
                <a:cs typeface="+mn-cs"/>
              </a:rPr>
              <a:t>Dela, Vägleda och Begränsa</a:t>
            </a:r>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Barn utvecklas i samspel med andra</a:t>
            </a:r>
            <a:r>
              <a:rPr lang="sv-SE" sz="1200" kern="1200" dirty="0">
                <a:solidFill>
                  <a:schemeClr val="tx1"/>
                </a:solidFill>
                <a:effectLst/>
                <a:latin typeface="+mn-lt"/>
                <a:ea typeface="+mn-ea"/>
                <a:cs typeface="+mn-cs"/>
              </a:rPr>
              <a:t>. Det är extra viktigt med mångsidig stimulans för barn under två år, till exempel att interagera med lyhörda vuxna som stimulerar deras språk. Barn i den här åldern behöver röra på sig för att utveckla sin grovmotorik och pyssla med leksaker av olika slag för att utveckla sin finmotorik, koordination och få ökad förståelse för världen. Skärmtiden för både barn och vuxna behöver begränsas för att inte stjäla tid från annan samvaro. Barn under två år har svårt att förstå och översätta kunskaper som inhämtas framför skärmen till livet utanför, för det behöver barnen stöd av vuxna.</a:t>
            </a:r>
          </a:p>
          <a:p>
            <a:r>
              <a:rPr lang="sv-SE" sz="1200" b="1" i="1" kern="1200" dirty="0">
                <a:solidFill>
                  <a:schemeClr val="tx1"/>
                </a:solidFill>
                <a:effectLst/>
                <a:latin typeface="+mn-lt"/>
                <a:ea typeface="+mn-ea"/>
                <a:cs typeface="+mn-cs"/>
              </a:rPr>
              <a:t>Skärmar kan vara</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ett hjälpmedel för att hålla barn lugna vid till exempel bilåkning eller för att avleda ett utbrott. Men föräldrar behöver också ha andra strategier att ta till för att lugna sitt barn. Barn lär sig att lugna sig, eller att tråkiga eller hemska saker går att klara av, med föräldrars hjälp. </a:t>
            </a: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3</a:t>
            </a:fld>
            <a:endParaRPr lang="sv-SE" dirty="0"/>
          </a:p>
        </p:txBody>
      </p:sp>
    </p:spTree>
    <p:extLst>
      <p:ext uri="{BB962C8B-B14F-4D97-AF65-F5344CB8AC3E}">
        <p14:creationId xmlns:p14="http://schemas.microsoft.com/office/powerpoint/2010/main" val="3740981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Technoference</a:t>
            </a:r>
            <a:r>
              <a:rPr lang="sv-SE" dirty="0"/>
              <a:t> syftar till när ”tekniken” dvs skärmar, avbryter/hindrar ”interpersonell interaktion” –som på bilden? </a:t>
            </a:r>
            <a:r>
              <a:rPr lang="sv-SE" sz="1200" b="1" kern="1200" dirty="0">
                <a:solidFill>
                  <a:schemeClr val="tx1"/>
                </a:solidFill>
                <a:effectLst/>
                <a:latin typeface="+mn-lt"/>
                <a:ea typeface="+mn-ea"/>
                <a:cs typeface="+mn-cs"/>
              </a:rPr>
              <a:t>Praktisk övning att testa hemma: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Man ska sitta två och två och berätta om något man själv tycker är intressant och/eller viktigt. Den som lyssnar tar fram sin telefon och börjar hålla på med den. Reflektera över hur det upplevdes. Byt sedan vem som berättar och gör på samma sätt.</a:t>
            </a:r>
          </a:p>
          <a:p>
            <a:endParaRPr lang="sv-SE" dirty="0"/>
          </a:p>
        </p:txBody>
      </p:sp>
      <p:sp>
        <p:nvSpPr>
          <p:cNvPr id="4" name="Platshållare för bildnummer 3"/>
          <p:cNvSpPr>
            <a:spLocks noGrp="1"/>
          </p:cNvSpPr>
          <p:nvPr>
            <p:ph type="sldNum" sz="quarter" idx="5"/>
          </p:nvPr>
        </p:nvSpPr>
        <p:spPr/>
        <p:txBody>
          <a:bodyPr/>
          <a:lstStyle/>
          <a:p>
            <a:fld id="{B7CB92F8-578B-407D-8B6E-5AEDAA840BEE}" type="slidenum">
              <a:rPr lang="sv-SE" smtClean="0"/>
              <a:t>4</a:t>
            </a:fld>
            <a:endParaRPr lang="sv-SE" dirty="0"/>
          </a:p>
        </p:txBody>
      </p:sp>
    </p:spTree>
    <p:extLst>
      <p:ext uri="{BB962C8B-B14F-4D97-AF65-F5344CB8AC3E}">
        <p14:creationId xmlns:p14="http://schemas.microsoft.com/office/powerpoint/2010/main" val="285274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5</a:t>
            </a:fld>
            <a:endParaRPr lang="sv-SE" dirty="0"/>
          </a:p>
        </p:txBody>
      </p:sp>
    </p:spTree>
    <p:extLst>
      <p:ext uri="{BB962C8B-B14F-4D97-AF65-F5344CB8AC3E}">
        <p14:creationId xmlns:p14="http://schemas.microsoft.com/office/powerpoint/2010/main" val="203221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Är det något ni vill fortsätta diskutera hemma? </a:t>
            </a:r>
            <a:r>
              <a:rPr lang="sv-SE" sz="1200" kern="1200" dirty="0">
                <a:solidFill>
                  <a:schemeClr val="tx1"/>
                </a:solidFill>
                <a:effectLst/>
                <a:latin typeface="+mn-lt"/>
                <a:ea typeface="+mn-ea"/>
                <a:cs typeface="+mn-cs"/>
              </a:rPr>
              <a:t>-om svar ja, anteckna och återkoppla vid nästa träff</a:t>
            </a:r>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6</a:t>
            </a:fld>
            <a:endParaRPr lang="sv-SE" dirty="0"/>
          </a:p>
        </p:txBody>
      </p:sp>
    </p:spTree>
    <p:extLst>
      <p:ext uri="{BB962C8B-B14F-4D97-AF65-F5344CB8AC3E}">
        <p14:creationId xmlns:p14="http://schemas.microsoft.com/office/powerpoint/2010/main" val="283365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7CB92F8-578B-407D-8B6E-5AEDAA840BEE}" type="slidenum">
              <a:rPr lang="sv-SE" smtClean="0"/>
              <a:t>7</a:t>
            </a:fld>
            <a:endParaRPr lang="sv-SE" dirty="0"/>
          </a:p>
        </p:txBody>
      </p:sp>
    </p:spTree>
    <p:extLst>
      <p:ext uri="{BB962C8B-B14F-4D97-AF65-F5344CB8AC3E}">
        <p14:creationId xmlns:p14="http://schemas.microsoft.com/office/powerpoint/2010/main" val="2820994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DA5212-AE13-4C67-94E0-7A9643BF863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CCD91C3-52E9-4624-B579-8C42D8F301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63A512C-FA4C-46DD-BDB2-F7558879287F}"/>
              </a:ext>
            </a:extLst>
          </p:cNvPr>
          <p:cNvSpPr>
            <a:spLocks noGrp="1"/>
          </p:cNvSpPr>
          <p:nvPr>
            <p:ph type="dt" sz="half" idx="10"/>
          </p:nvPr>
        </p:nvSpPr>
        <p:spPr/>
        <p:txBody>
          <a:bodyPr/>
          <a:lstStyle/>
          <a:p>
            <a:fld id="{B3E7FAE5-1D9F-42B3-8DF4-B0E45753E642}" type="datetimeFigureOut">
              <a:rPr lang="sv-SE" smtClean="0"/>
              <a:t>2022-01-27</a:t>
            </a:fld>
            <a:endParaRPr lang="sv-SE" dirty="0"/>
          </a:p>
        </p:txBody>
      </p:sp>
      <p:sp>
        <p:nvSpPr>
          <p:cNvPr id="5" name="Platshållare för sidfot 4">
            <a:extLst>
              <a:ext uri="{FF2B5EF4-FFF2-40B4-BE49-F238E27FC236}">
                <a16:creationId xmlns:a16="http://schemas.microsoft.com/office/drawing/2014/main" id="{F0C1FA42-A80F-4BCA-B2E8-A644C3339E69}"/>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4629689-8CB0-4095-8E3C-81D852B44642}"/>
              </a:ext>
            </a:extLst>
          </p:cNvPr>
          <p:cNvSpPr>
            <a:spLocks noGrp="1"/>
          </p:cNvSpPr>
          <p:nvPr>
            <p:ph type="sldNum" sz="quarter" idx="12"/>
          </p:nvPr>
        </p:nvSpPr>
        <p:spPr/>
        <p:txBody>
          <a:bodyPr/>
          <a:lstStyle/>
          <a:p>
            <a:fld id="{EF5D013F-FAE7-4B3A-B7B4-F520D8F6E161}" type="slidenum">
              <a:rPr lang="sv-SE" smtClean="0"/>
              <a:t>‹#›</a:t>
            </a:fld>
            <a:endParaRPr lang="sv-SE" dirty="0"/>
          </a:p>
        </p:txBody>
      </p:sp>
    </p:spTree>
    <p:extLst>
      <p:ext uri="{BB962C8B-B14F-4D97-AF65-F5344CB8AC3E}">
        <p14:creationId xmlns:p14="http://schemas.microsoft.com/office/powerpoint/2010/main" val="386297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93FA4-0A5F-4C5C-98D8-529EB8F9226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428BBFC-E3E8-4E88-91D3-A94A94CBFD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393E4B1-7B4D-47A2-BED6-2FF52566F262}"/>
              </a:ext>
            </a:extLst>
          </p:cNvPr>
          <p:cNvSpPr>
            <a:spLocks noGrp="1"/>
          </p:cNvSpPr>
          <p:nvPr>
            <p:ph type="dt" sz="half" idx="10"/>
          </p:nvPr>
        </p:nvSpPr>
        <p:spPr/>
        <p:txBody>
          <a:bodyPr/>
          <a:lstStyle/>
          <a:p>
            <a:fld id="{B3E7FAE5-1D9F-42B3-8DF4-B0E45753E642}" type="datetimeFigureOut">
              <a:rPr lang="sv-SE" smtClean="0"/>
              <a:t>2022-01-27</a:t>
            </a:fld>
            <a:endParaRPr lang="sv-SE" dirty="0"/>
          </a:p>
        </p:txBody>
      </p:sp>
      <p:sp>
        <p:nvSpPr>
          <p:cNvPr id="5" name="Platshållare för sidfot 4">
            <a:extLst>
              <a:ext uri="{FF2B5EF4-FFF2-40B4-BE49-F238E27FC236}">
                <a16:creationId xmlns:a16="http://schemas.microsoft.com/office/drawing/2014/main" id="{11243F16-2A8E-448B-8DE5-1305BEA195E6}"/>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14389197-B99B-47B3-9F53-7AF5BF93CF1C}"/>
              </a:ext>
            </a:extLst>
          </p:cNvPr>
          <p:cNvSpPr>
            <a:spLocks noGrp="1"/>
          </p:cNvSpPr>
          <p:nvPr>
            <p:ph type="sldNum" sz="quarter" idx="12"/>
          </p:nvPr>
        </p:nvSpPr>
        <p:spPr/>
        <p:txBody>
          <a:bodyPr/>
          <a:lstStyle/>
          <a:p>
            <a:fld id="{EF5D013F-FAE7-4B3A-B7B4-F520D8F6E161}" type="slidenum">
              <a:rPr lang="sv-SE" smtClean="0"/>
              <a:t>‹#›</a:t>
            </a:fld>
            <a:endParaRPr lang="sv-SE" dirty="0"/>
          </a:p>
        </p:txBody>
      </p:sp>
    </p:spTree>
    <p:extLst>
      <p:ext uri="{BB962C8B-B14F-4D97-AF65-F5344CB8AC3E}">
        <p14:creationId xmlns:p14="http://schemas.microsoft.com/office/powerpoint/2010/main" val="320116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BFF066-F871-2243-930B-56590E6CB7F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DF4B728-990B-E745-B935-D9B43C21DF4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2475127-7E38-4B46-A47E-8B22F83F928E}"/>
              </a:ext>
            </a:extLst>
          </p:cNvPr>
          <p:cNvSpPr>
            <a:spLocks noGrp="1"/>
          </p:cNvSpPr>
          <p:nvPr>
            <p:ph type="dt" sz="half" idx="10"/>
          </p:nvPr>
        </p:nvSpPr>
        <p:spPr/>
        <p:txBody>
          <a:bodyPr/>
          <a:lstStyle/>
          <a:p>
            <a:fld id="{2536DE13-328D-8644-AB0F-C2E2E7055937}" type="datetimeFigureOut">
              <a:rPr lang="sv-SE" smtClean="0"/>
              <a:t>2022-01-27</a:t>
            </a:fld>
            <a:endParaRPr lang="sv-SE" dirty="0"/>
          </a:p>
        </p:txBody>
      </p:sp>
      <p:sp>
        <p:nvSpPr>
          <p:cNvPr id="5" name="Platshållare för sidfot 4">
            <a:extLst>
              <a:ext uri="{FF2B5EF4-FFF2-40B4-BE49-F238E27FC236}">
                <a16:creationId xmlns:a16="http://schemas.microsoft.com/office/drawing/2014/main" id="{ABEAE748-745B-A842-BCD0-D5C65A0FE6E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D5C60807-6B46-684D-8685-9AF08F129B0B}"/>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267833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B91969-EB70-CB4A-9C0B-0DCFBB442DF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9C3104-B7A0-2A4A-B7EE-C4334FB85C4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125D35A-A3A6-ED48-9EFE-08678778575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577142A-E3C4-9843-ACBE-EAD3B013C353}"/>
              </a:ext>
            </a:extLst>
          </p:cNvPr>
          <p:cNvSpPr>
            <a:spLocks noGrp="1"/>
          </p:cNvSpPr>
          <p:nvPr>
            <p:ph type="dt" sz="half" idx="10"/>
          </p:nvPr>
        </p:nvSpPr>
        <p:spPr/>
        <p:txBody>
          <a:bodyPr/>
          <a:lstStyle/>
          <a:p>
            <a:fld id="{2536DE13-328D-8644-AB0F-C2E2E7055937}" type="datetimeFigureOut">
              <a:rPr lang="sv-SE" smtClean="0"/>
              <a:t>2022-01-27</a:t>
            </a:fld>
            <a:endParaRPr lang="sv-SE" dirty="0"/>
          </a:p>
        </p:txBody>
      </p:sp>
      <p:sp>
        <p:nvSpPr>
          <p:cNvPr id="6" name="Platshållare för sidfot 5">
            <a:extLst>
              <a:ext uri="{FF2B5EF4-FFF2-40B4-BE49-F238E27FC236}">
                <a16:creationId xmlns:a16="http://schemas.microsoft.com/office/drawing/2014/main" id="{CF195D2C-96C9-1544-8DC8-3E86F9038BA8}"/>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B0EDD15D-6E9F-124F-BC16-5E49CDF36E63}"/>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3447348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8C623DF-8C50-443B-B92D-168629038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9D4F762-DEED-46B2-9599-8AE8CB39E2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A2C22C0-56DA-4329-A229-8472C5973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7FAE5-1D9F-42B3-8DF4-B0E45753E642}" type="datetimeFigureOut">
              <a:rPr lang="sv-SE" smtClean="0"/>
              <a:t>2022-01-27</a:t>
            </a:fld>
            <a:endParaRPr lang="sv-SE" dirty="0"/>
          </a:p>
        </p:txBody>
      </p:sp>
      <p:sp>
        <p:nvSpPr>
          <p:cNvPr id="5" name="Platshållare för sidfot 4">
            <a:extLst>
              <a:ext uri="{FF2B5EF4-FFF2-40B4-BE49-F238E27FC236}">
                <a16:creationId xmlns:a16="http://schemas.microsoft.com/office/drawing/2014/main" id="{F6C89D57-ECA3-45E4-A1F6-D3A18F492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D41990C5-D279-43DC-934B-5ACF885C62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D013F-FAE7-4B3A-B7B4-F520D8F6E161}" type="slidenum">
              <a:rPr lang="sv-SE" smtClean="0"/>
              <a:t>‹#›</a:t>
            </a:fld>
            <a:endParaRPr lang="sv-SE" dirty="0"/>
          </a:p>
        </p:txBody>
      </p:sp>
    </p:spTree>
    <p:extLst>
      <p:ext uri="{BB962C8B-B14F-4D97-AF65-F5344CB8AC3E}">
        <p14:creationId xmlns:p14="http://schemas.microsoft.com/office/powerpoint/2010/main" val="2582762530"/>
      </p:ext>
    </p:extLst>
  </p:cSld>
  <p:clrMap bg1="lt1" tx1="dk1" bg2="lt2" tx2="dk2" accent1="accent1" accent2="accent2" accent3="accent3" accent4="accent4" accent5="accent5" accent6="accent6" hlink="hlink" folHlink="folHlink"/>
  <p:sldLayoutIdLst>
    <p:sldLayoutId id="2147483649"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701DCDE-E632-9B47-A35D-4F043ADCCC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CE5E38E-521C-B148-8997-E31DE9791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252C0E4-A937-C04C-9C89-F3BE01F64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6DE13-328D-8644-AB0F-C2E2E7055937}" type="datetimeFigureOut">
              <a:rPr lang="sv-SE" smtClean="0"/>
              <a:t>2022-01-27</a:t>
            </a:fld>
            <a:endParaRPr lang="sv-SE" dirty="0"/>
          </a:p>
        </p:txBody>
      </p:sp>
      <p:sp>
        <p:nvSpPr>
          <p:cNvPr id="5" name="Platshållare för sidfot 4">
            <a:extLst>
              <a:ext uri="{FF2B5EF4-FFF2-40B4-BE49-F238E27FC236}">
                <a16:creationId xmlns:a16="http://schemas.microsoft.com/office/drawing/2014/main" id="{2A796D76-FF69-534F-86CA-824D8F135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0391E0B5-8AF7-F449-AD54-3950B6F22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4C42A-0750-1047-9285-3DF64484E423}" type="slidenum">
              <a:rPr lang="sv-SE" smtClean="0"/>
              <a:t>‹#›</a:t>
            </a:fld>
            <a:endParaRPr lang="sv-SE" dirty="0"/>
          </a:p>
        </p:txBody>
      </p:sp>
    </p:spTree>
    <p:extLst>
      <p:ext uri="{BB962C8B-B14F-4D97-AF65-F5344CB8AC3E}">
        <p14:creationId xmlns:p14="http://schemas.microsoft.com/office/powerpoint/2010/main" val="4245040331"/>
      </p:ext>
    </p:extLst>
  </p:cSld>
  <p:clrMap bg1="lt1" tx1="dk1" bg2="lt2" tx2="dk2" accent1="accent1" accent2="accent2" accent3="accent3" accent4="accent4" accent5="accent5" accent6="accent6" hlink="hlink" folHlink="folHlink"/>
  <p:sldLayoutIdLst>
    <p:sldLayoutId id="2147483650" r:id="rId1"/>
    <p:sldLayoutId id="214748365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5.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statensmedierad.se/publikationer/pedagogisktmaterial/bildkortfamiljelivsmabarnochmedier.1141.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rikshandboken-bhv.se/livsvillkor/skarmvanor-for-barn-0-5-a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38E2C9-9882-4575-8F67-2EC41238543E}"/>
              </a:ext>
            </a:extLst>
          </p:cNvPr>
          <p:cNvSpPr>
            <a:spLocks noGrp="1"/>
          </p:cNvSpPr>
          <p:nvPr>
            <p:ph type="title"/>
          </p:nvPr>
        </p:nvSpPr>
        <p:spPr>
          <a:xfrm>
            <a:off x="838200" y="304165"/>
            <a:ext cx="10515600" cy="559435"/>
          </a:xfrm>
          <a:solidFill>
            <a:schemeClr val="accent6">
              <a:lumMod val="20000"/>
              <a:lumOff val="80000"/>
              <a:alpha val="75000"/>
            </a:schemeClr>
          </a:solidFill>
        </p:spPr>
        <p:txBody>
          <a:bodyPr>
            <a:normAutofit/>
          </a:bodyPr>
          <a:lstStyle/>
          <a:p>
            <a:r>
              <a:rPr lang="sv-SE" sz="1600" dirty="0">
                <a:latin typeface="Gill Sans MT" panose="020B0502020104020203" pitchFamily="34" charset="0"/>
              </a:rPr>
              <a:t> Nationella Utvecklingsgruppen för Föräldraskapsstöd i Grupp</a:t>
            </a:r>
          </a:p>
        </p:txBody>
      </p:sp>
      <p:sp>
        <p:nvSpPr>
          <p:cNvPr id="3" name="Platshållare för innehåll 2">
            <a:extLst>
              <a:ext uri="{FF2B5EF4-FFF2-40B4-BE49-F238E27FC236}">
                <a16:creationId xmlns:a16="http://schemas.microsoft.com/office/drawing/2014/main" id="{9FD8B790-ECAC-44B2-99B1-FFEB2F985D0E}"/>
              </a:ext>
            </a:extLst>
          </p:cNvPr>
          <p:cNvSpPr>
            <a:spLocks noGrp="1"/>
          </p:cNvSpPr>
          <p:nvPr>
            <p:ph idx="1"/>
          </p:nvPr>
        </p:nvSpPr>
        <p:spPr>
          <a:xfrm rot="600000">
            <a:off x="1062320" y="1635891"/>
            <a:ext cx="10276840" cy="2808590"/>
          </a:xfrm>
          <a:solidFill>
            <a:schemeClr val="tx1">
              <a:lumMod val="85000"/>
              <a:lumOff val="15000"/>
            </a:schemeClr>
          </a:solidFill>
          <a:ln>
            <a:noFill/>
          </a:ln>
          <a:effectLst>
            <a:outerShdw blurRad="190500" dist="228600" dir="2700000" algn="ctr">
              <a:srgbClr val="000000">
                <a:alpha val="30000"/>
              </a:srgbClr>
            </a:outerShdw>
          </a:effectLst>
          <a:scene3d>
            <a:camera prst="orthographicFront">
              <a:rot lat="0" lon="0" rev="60000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buNone/>
            </a:pPr>
            <a:endParaRPr lang="sv-SE" sz="4400" dirty="0">
              <a:latin typeface="Modern Love" panose="04090805081005020601" pitchFamily="82" charset="0"/>
            </a:endParaRPr>
          </a:p>
          <a:p>
            <a:pPr marL="0" indent="0" algn="ctr">
              <a:buNone/>
            </a:pPr>
            <a:r>
              <a:rPr lang="sv-SE" sz="5400" dirty="0">
                <a:solidFill>
                  <a:schemeClr val="bg1">
                    <a:lumMod val="95000"/>
                  </a:schemeClr>
                </a:solidFill>
                <a:latin typeface="Modern Love" panose="04090805081005020601" pitchFamily="82" charset="0"/>
              </a:rPr>
              <a:t>TEMA </a:t>
            </a:r>
          </a:p>
          <a:p>
            <a:pPr marL="0" indent="0" algn="ctr">
              <a:buNone/>
            </a:pPr>
            <a:r>
              <a:rPr lang="sv-SE" sz="4400" dirty="0">
                <a:solidFill>
                  <a:schemeClr val="bg1">
                    <a:lumMod val="95000"/>
                  </a:schemeClr>
                </a:solidFill>
                <a:latin typeface="Modern Love" panose="04090805081005020601" pitchFamily="82" charset="0"/>
              </a:rPr>
              <a:t>               </a:t>
            </a:r>
            <a:endParaRPr lang="sv-SE" sz="8000" dirty="0">
              <a:solidFill>
                <a:schemeClr val="bg1">
                  <a:lumMod val="95000"/>
                </a:schemeClr>
              </a:solidFill>
              <a:latin typeface="Modern Love" panose="04090805081005020601" pitchFamily="82" charset="0"/>
            </a:endParaRPr>
          </a:p>
          <a:p>
            <a:pPr marL="0" indent="0" algn="ctr">
              <a:buNone/>
            </a:pPr>
            <a:r>
              <a:rPr lang="sv-SE" sz="9600" dirty="0">
                <a:solidFill>
                  <a:schemeClr val="bg1">
                    <a:lumMod val="95000"/>
                  </a:schemeClr>
                </a:solidFill>
                <a:latin typeface="Modern Love" panose="04090805081005020601" pitchFamily="82" charset="0"/>
              </a:rPr>
              <a:t> VARDAGSLIV</a:t>
            </a:r>
          </a:p>
        </p:txBody>
      </p:sp>
      <p:pic>
        <p:nvPicPr>
          <p:cNvPr id="7" name="Bild 6" descr="Mopp och hink">
            <a:extLst>
              <a:ext uri="{FF2B5EF4-FFF2-40B4-BE49-F238E27FC236}">
                <a16:creationId xmlns:a16="http://schemas.microsoft.com/office/drawing/2014/main" id="{344D2803-0D99-4B7F-AD4F-0824CCEF02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2130" y="5311066"/>
            <a:ext cx="914400" cy="914400"/>
          </a:xfrm>
          <a:prstGeom prst="rect">
            <a:avLst/>
          </a:prstGeom>
        </p:spPr>
      </p:pic>
      <p:pic>
        <p:nvPicPr>
          <p:cNvPr id="9" name="Bild 8" descr="Sova">
            <a:extLst>
              <a:ext uri="{FF2B5EF4-FFF2-40B4-BE49-F238E27FC236}">
                <a16:creationId xmlns:a16="http://schemas.microsoft.com/office/drawing/2014/main" id="{96499434-4510-4C5D-9DBD-38147BB739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47750" y="5376631"/>
            <a:ext cx="914400" cy="914400"/>
          </a:xfrm>
          <a:prstGeom prst="rect">
            <a:avLst/>
          </a:prstGeom>
        </p:spPr>
      </p:pic>
      <p:pic>
        <p:nvPicPr>
          <p:cNvPr id="11" name="Bild 10" descr="Kundvagn">
            <a:extLst>
              <a:ext uri="{FF2B5EF4-FFF2-40B4-BE49-F238E27FC236}">
                <a16:creationId xmlns:a16="http://schemas.microsoft.com/office/drawing/2014/main" id="{D41D497E-331E-48B5-A65C-E37C526D9B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19298" y="5407620"/>
            <a:ext cx="914400" cy="914400"/>
          </a:xfrm>
          <a:prstGeom prst="rect">
            <a:avLst/>
          </a:prstGeom>
        </p:spPr>
      </p:pic>
      <p:pic>
        <p:nvPicPr>
          <p:cNvPr id="13" name="Bild 12" descr="Väckarklocka">
            <a:extLst>
              <a:ext uri="{FF2B5EF4-FFF2-40B4-BE49-F238E27FC236}">
                <a16:creationId xmlns:a16="http://schemas.microsoft.com/office/drawing/2014/main" id="{814283FB-A395-48AB-BE65-D67097AAA3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565" y="5376631"/>
            <a:ext cx="914400" cy="914400"/>
          </a:xfrm>
          <a:prstGeom prst="rect">
            <a:avLst/>
          </a:prstGeom>
        </p:spPr>
      </p:pic>
      <p:pic>
        <p:nvPicPr>
          <p:cNvPr id="15" name="Bild 14" descr="Spjälsäng">
            <a:extLst>
              <a:ext uri="{FF2B5EF4-FFF2-40B4-BE49-F238E27FC236}">
                <a16:creationId xmlns:a16="http://schemas.microsoft.com/office/drawing/2014/main" id="{8FC7D336-1782-4550-9C11-677722947C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73296" y="5300049"/>
            <a:ext cx="914400" cy="914400"/>
          </a:xfrm>
          <a:prstGeom prst="rect">
            <a:avLst/>
          </a:prstGeom>
        </p:spPr>
      </p:pic>
      <p:pic>
        <p:nvPicPr>
          <p:cNvPr id="17" name="Bild 16" descr="Drama">
            <a:extLst>
              <a:ext uri="{FF2B5EF4-FFF2-40B4-BE49-F238E27FC236}">
                <a16:creationId xmlns:a16="http://schemas.microsoft.com/office/drawing/2014/main" id="{9D56D22E-F13A-48BF-86F9-3042D465B1F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39734" y="5407620"/>
            <a:ext cx="914400" cy="914400"/>
          </a:xfrm>
          <a:prstGeom prst="rect">
            <a:avLst/>
          </a:prstGeom>
        </p:spPr>
      </p:pic>
      <p:pic>
        <p:nvPicPr>
          <p:cNvPr id="23" name="Bild 22" descr="Kaffe">
            <a:extLst>
              <a:ext uri="{FF2B5EF4-FFF2-40B4-BE49-F238E27FC236}">
                <a16:creationId xmlns:a16="http://schemas.microsoft.com/office/drawing/2014/main" id="{2C79B9E9-4393-4CD5-9994-F2366FDF1DB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32178" y="5319007"/>
            <a:ext cx="914400" cy="914400"/>
          </a:xfrm>
          <a:prstGeom prst="rect">
            <a:avLst/>
          </a:prstGeom>
        </p:spPr>
      </p:pic>
      <p:pic>
        <p:nvPicPr>
          <p:cNvPr id="32" name="Bild 31" descr="Barnvagn">
            <a:extLst>
              <a:ext uri="{FF2B5EF4-FFF2-40B4-BE49-F238E27FC236}">
                <a16:creationId xmlns:a16="http://schemas.microsoft.com/office/drawing/2014/main" id="{F047D92F-FF7B-4BAD-A55A-2342C63D4C5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39639" y="5407620"/>
            <a:ext cx="914400" cy="914400"/>
          </a:xfrm>
          <a:prstGeom prst="rect">
            <a:avLst/>
          </a:prstGeom>
        </p:spPr>
      </p:pic>
      <p:pic>
        <p:nvPicPr>
          <p:cNvPr id="34" name="Bild 33" descr="Smartphone">
            <a:extLst>
              <a:ext uri="{FF2B5EF4-FFF2-40B4-BE49-F238E27FC236}">
                <a16:creationId xmlns:a16="http://schemas.microsoft.com/office/drawing/2014/main" id="{47BF5C00-270A-481C-AAB2-7CC15DC0F88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906293" y="5367172"/>
            <a:ext cx="914400" cy="914400"/>
          </a:xfrm>
          <a:prstGeom prst="rect">
            <a:avLst/>
          </a:prstGeom>
        </p:spPr>
      </p:pic>
      <p:pic>
        <p:nvPicPr>
          <p:cNvPr id="36" name="Bild 35" descr="Nappflaska">
            <a:extLst>
              <a:ext uri="{FF2B5EF4-FFF2-40B4-BE49-F238E27FC236}">
                <a16:creationId xmlns:a16="http://schemas.microsoft.com/office/drawing/2014/main" id="{7A55B353-E6E7-4162-93E6-152F8071BFF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924701" y="5445952"/>
            <a:ext cx="914400" cy="914400"/>
          </a:xfrm>
          <a:prstGeom prst="rect">
            <a:avLst/>
          </a:prstGeom>
        </p:spPr>
      </p:pic>
      <p:pic>
        <p:nvPicPr>
          <p:cNvPr id="38" name="Bild 37" descr="Dukning">
            <a:extLst>
              <a:ext uri="{FF2B5EF4-FFF2-40B4-BE49-F238E27FC236}">
                <a16:creationId xmlns:a16="http://schemas.microsoft.com/office/drawing/2014/main" id="{BCEFE15B-5FFA-48F5-9B69-1EDBA8889CB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897652" y="5421907"/>
            <a:ext cx="914400" cy="914400"/>
          </a:xfrm>
          <a:prstGeom prst="rect">
            <a:avLst/>
          </a:prstGeom>
        </p:spPr>
      </p:pic>
      <p:sp>
        <p:nvSpPr>
          <p:cNvPr id="5" name="Explosion: 14 punkter 4">
            <a:extLst>
              <a:ext uri="{FF2B5EF4-FFF2-40B4-BE49-F238E27FC236}">
                <a16:creationId xmlns:a16="http://schemas.microsoft.com/office/drawing/2014/main" id="{96FFF070-C261-459D-9733-7641DEFBBF13}"/>
              </a:ext>
            </a:extLst>
          </p:cNvPr>
          <p:cNvSpPr/>
          <p:nvPr/>
        </p:nvSpPr>
        <p:spPr>
          <a:xfrm>
            <a:off x="687050" y="1192182"/>
            <a:ext cx="4062664" cy="2104616"/>
          </a:xfrm>
          <a:prstGeom prst="irregularSeal2">
            <a:avLst/>
          </a:prstGeom>
          <a:solidFill>
            <a:schemeClr val="accent6">
              <a:lumMod val="20000"/>
              <a:lumOff val="80000"/>
            </a:schemeClr>
          </a:solidFill>
          <a:ln>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dirty="0">
              <a:solidFill>
                <a:schemeClr val="accent6">
                  <a:lumMod val="75000"/>
                </a:schemeClr>
              </a:solidFill>
              <a:latin typeface="Modern Love" panose="04090805081005020601" pitchFamily="82" charset="0"/>
            </a:endParaRPr>
          </a:p>
          <a:p>
            <a:pPr algn="ctr"/>
            <a:r>
              <a:rPr lang="sv-SE" sz="2400" dirty="0">
                <a:solidFill>
                  <a:schemeClr val="accent6">
                    <a:lumMod val="75000"/>
                  </a:schemeClr>
                </a:solidFill>
                <a:latin typeface="Modern Love" panose="04090805081005020601" pitchFamily="82" charset="0"/>
              </a:rPr>
              <a:t>SKÄRM     VANOR</a:t>
            </a:r>
          </a:p>
        </p:txBody>
      </p:sp>
    </p:spTree>
    <p:extLst>
      <p:ext uri="{BB962C8B-B14F-4D97-AF65-F5344CB8AC3E}">
        <p14:creationId xmlns:p14="http://schemas.microsoft.com/office/powerpoint/2010/main" val="125870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48A38C-2C39-F64F-A3FB-31B4773C5D58}"/>
              </a:ext>
            </a:extLst>
          </p:cNvPr>
          <p:cNvSpPr>
            <a:spLocks noGrp="1"/>
          </p:cNvSpPr>
          <p:nvPr>
            <p:ph type="ctrTitle"/>
          </p:nvPr>
        </p:nvSpPr>
        <p:spPr>
          <a:xfrm>
            <a:off x="1524000" y="1751682"/>
            <a:ext cx="9144000" cy="1504280"/>
          </a:xfrm>
          <a:solidFill>
            <a:schemeClr val="accent6">
              <a:lumMod val="20000"/>
              <a:lumOff val="80000"/>
            </a:schemeClr>
          </a:solidFill>
          <a:effectLst>
            <a:outerShdw blurRad="50800" dist="38100" dir="2700000" algn="tl" rotWithShape="0">
              <a:prstClr val="black">
                <a:alpha val="40000"/>
              </a:prstClr>
            </a:outerShdw>
          </a:effectLst>
        </p:spPr>
        <p:txBody>
          <a:bodyPr>
            <a:normAutofit/>
          </a:bodyPr>
          <a:lstStyle/>
          <a:p>
            <a:r>
              <a:rPr lang="sv-SE" sz="7300" dirty="0">
                <a:latin typeface="Modern Love" panose="020F0502020204030204" pitchFamily="34" charset="0"/>
              </a:rPr>
              <a:t>Välkomna!</a:t>
            </a:r>
          </a:p>
        </p:txBody>
      </p:sp>
      <p:sp>
        <p:nvSpPr>
          <p:cNvPr id="3" name="Underrubrik 2">
            <a:extLst>
              <a:ext uri="{FF2B5EF4-FFF2-40B4-BE49-F238E27FC236}">
                <a16:creationId xmlns:a16="http://schemas.microsoft.com/office/drawing/2014/main" id="{8879F4FE-108C-CE44-BD8D-03F7A37A6A9B}"/>
              </a:ext>
            </a:extLst>
          </p:cNvPr>
          <p:cNvSpPr>
            <a:spLocks noGrp="1"/>
          </p:cNvSpPr>
          <p:nvPr>
            <p:ph type="subTitle" idx="1"/>
          </p:nvPr>
        </p:nvSpPr>
        <p:spPr>
          <a:xfrm>
            <a:off x="1524000" y="3602038"/>
            <a:ext cx="9144000" cy="2387600"/>
          </a:xfrm>
        </p:spPr>
        <p:txBody>
          <a:bodyPr>
            <a:normAutofit/>
          </a:bodyPr>
          <a:lstStyle/>
          <a:p>
            <a:pPr marL="342900" indent="-342900">
              <a:buFont typeface="Arial" panose="020B0604020202020204" pitchFamily="34" charset="0"/>
              <a:buChar char="•"/>
            </a:pPr>
            <a:r>
              <a:rPr lang="sv-SE" sz="2900" dirty="0"/>
              <a:t>Digital genomgång</a:t>
            </a:r>
          </a:p>
          <a:p>
            <a:pPr marL="342900" indent="-342900">
              <a:buFont typeface="Arial" panose="020B0604020202020204" pitchFamily="34" charset="0"/>
              <a:buChar char="•"/>
            </a:pPr>
            <a:r>
              <a:rPr lang="sv-SE" sz="2900" dirty="0"/>
              <a:t>Tidsramar</a:t>
            </a:r>
          </a:p>
          <a:p>
            <a:pPr marL="342900" indent="-342900">
              <a:buFont typeface="Arial" panose="020B0604020202020204" pitchFamily="34" charset="0"/>
              <a:buChar char="•"/>
            </a:pPr>
            <a:r>
              <a:rPr lang="sv-SE" sz="2900" dirty="0"/>
              <a:t>Nya ansikten?</a:t>
            </a:r>
          </a:p>
          <a:p>
            <a:pPr marL="342900" indent="-342900">
              <a:buFont typeface="Arial" panose="020B0604020202020204" pitchFamily="34" charset="0"/>
              <a:buChar char="•"/>
            </a:pPr>
            <a:r>
              <a:rPr lang="sv-SE" sz="2900" dirty="0"/>
              <a:t>Dagens diskussionstema</a:t>
            </a:r>
          </a:p>
          <a:p>
            <a:pPr marL="342900" indent="-342900">
              <a:buFont typeface="Arial" panose="020B0604020202020204" pitchFamily="34" charset="0"/>
              <a:buChar char="•"/>
            </a:pPr>
            <a:endParaRPr lang="sv-SE" sz="2900" dirty="0"/>
          </a:p>
        </p:txBody>
      </p:sp>
      <p:pic>
        <p:nvPicPr>
          <p:cNvPr id="6" name="Bild 5" descr="Radiomikrofon">
            <a:extLst>
              <a:ext uri="{FF2B5EF4-FFF2-40B4-BE49-F238E27FC236}">
                <a16:creationId xmlns:a16="http://schemas.microsoft.com/office/drawing/2014/main" id="{01E661AA-4657-4519-B8AD-9037E74802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66586" y="2881970"/>
            <a:ext cx="2539333" cy="2744129"/>
          </a:xfrm>
          <a:prstGeom prst="rect">
            <a:avLst/>
          </a:prstGeom>
        </p:spPr>
      </p:pic>
      <p:sp>
        <p:nvSpPr>
          <p:cNvPr id="7" name="Explosion: 8 punkter 6">
            <a:extLst>
              <a:ext uri="{FF2B5EF4-FFF2-40B4-BE49-F238E27FC236}">
                <a16:creationId xmlns:a16="http://schemas.microsoft.com/office/drawing/2014/main" id="{4923DC11-5B69-461B-A1F1-8402450418FA}"/>
              </a:ext>
            </a:extLst>
          </p:cNvPr>
          <p:cNvSpPr/>
          <p:nvPr/>
        </p:nvSpPr>
        <p:spPr>
          <a:xfrm>
            <a:off x="8708294" y="403032"/>
            <a:ext cx="2985962" cy="3099186"/>
          </a:xfrm>
          <a:prstGeom prst="irregularSeal1">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dirty="0">
                <a:solidFill>
                  <a:schemeClr val="tx1"/>
                </a:solidFill>
                <a:latin typeface="Modern Love" pitchFamily="82" charset="0"/>
              </a:rPr>
              <a:t>Obs!</a:t>
            </a:r>
          </a:p>
          <a:p>
            <a:pPr algn="ctr"/>
            <a:r>
              <a:rPr lang="sv-SE" sz="2200" b="1" dirty="0">
                <a:solidFill>
                  <a:schemeClr val="tx1"/>
                </a:solidFill>
              </a:rPr>
              <a:t>MUTE</a:t>
            </a:r>
          </a:p>
        </p:txBody>
      </p:sp>
    </p:spTree>
    <p:extLst>
      <p:ext uri="{BB962C8B-B14F-4D97-AF65-F5344CB8AC3E}">
        <p14:creationId xmlns:p14="http://schemas.microsoft.com/office/powerpoint/2010/main" val="25363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A67CA9-F3E4-4918-8582-5870E429546B}"/>
              </a:ext>
            </a:extLst>
          </p:cNvPr>
          <p:cNvSpPr>
            <a:spLocks noGrp="1"/>
          </p:cNvSpPr>
          <p:nvPr>
            <p:ph type="title"/>
          </p:nvPr>
        </p:nvSpPr>
        <p:spPr>
          <a:xfrm>
            <a:off x="838200" y="589280"/>
            <a:ext cx="10515600" cy="1305621"/>
          </a:xfrm>
          <a:solidFill>
            <a:schemeClr val="accent6">
              <a:lumMod val="20000"/>
              <a:lumOff val="80000"/>
            </a:schemeClr>
          </a:solidFill>
          <a:effectLst>
            <a:outerShdw blurRad="50800" dist="38100" dir="2700000" algn="tl" rotWithShape="0">
              <a:prstClr val="black">
                <a:alpha val="40000"/>
              </a:prstClr>
            </a:outerShdw>
          </a:effectLst>
        </p:spPr>
        <p:txBody>
          <a:bodyPr>
            <a:normAutofit fontScale="90000"/>
          </a:bodyPr>
          <a:lstStyle/>
          <a:p>
            <a:pPr algn="ctr"/>
            <a:r>
              <a:rPr lang="sv-SE" dirty="0">
                <a:solidFill>
                  <a:schemeClr val="tx1">
                    <a:lumMod val="85000"/>
                    <a:lumOff val="15000"/>
                  </a:schemeClr>
                </a:solidFill>
                <a:latin typeface="Modern Love" panose="04090805081005020601" pitchFamily="82" charset="0"/>
              </a:rPr>
              <a:t>SYFTET MED DAGENS DISKUSSIONSTEMA</a:t>
            </a:r>
          </a:p>
        </p:txBody>
      </p:sp>
      <p:sp>
        <p:nvSpPr>
          <p:cNvPr id="3" name="Platshållare för innehåll 2">
            <a:extLst>
              <a:ext uri="{FF2B5EF4-FFF2-40B4-BE49-F238E27FC236}">
                <a16:creationId xmlns:a16="http://schemas.microsoft.com/office/drawing/2014/main" id="{DC21FE19-7A57-4B47-975D-D98044A43557}"/>
              </a:ext>
            </a:extLst>
          </p:cNvPr>
          <p:cNvSpPr>
            <a:spLocks noGrp="1"/>
          </p:cNvSpPr>
          <p:nvPr>
            <p:ph idx="1"/>
          </p:nvPr>
        </p:nvSpPr>
        <p:spPr>
          <a:xfrm>
            <a:off x="838200" y="2316479"/>
            <a:ext cx="10515600" cy="3860483"/>
          </a:xfrm>
          <a:solidFill>
            <a:schemeClr val="accent6">
              <a:lumMod val="20000"/>
              <a:lumOff val="80000"/>
              <a:alpha val="14000"/>
            </a:schemeClr>
          </a:solidFill>
          <a:effectLst/>
        </p:spPr>
        <p:txBody>
          <a:bodyPr/>
          <a:lstStyle/>
          <a:p>
            <a:pPr marL="0" indent="0">
              <a:buNone/>
            </a:pPr>
            <a:r>
              <a:rPr lang="sv-SE" dirty="0"/>
              <a:t>    </a:t>
            </a:r>
          </a:p>
          <a:p>
            <a:pPr marL="0" indent="0">
              <a:buNone/>
            </a:pPr>
            <a:endParaRPr lang="sv-SE" dirty="0"/>
          </a:p>
          <a:p>
            <a:pPr marL="0" indent="0" algn="ctr">
              <a:buNone/>
            </a:pPr>
            <a:r>
              <a:rPr lang="sv-SE" dirty="0"/>
              <a:t>  </a:t>
            </a:r>
          </a:p>
        </p:txBody>
      </p:sp>
      <p:sp>
        <p:nvSpPr>
          <p:cNvPr id="7" name="Moln 6">
            <a:extLst>
              <a:ext uri="{FF2B5EF4-FFF2-40B4-BE49-F238E27FC236}">
                <a16:creationId xmlns:a16="http://schemas.microsoft.com/office/drawing/2014/main" id="{CFA17399-C30B-4AA0-8D70-BAECDD702174}"/>
              </a:ext>
            </a:extLst>
          </p:cNvPr>
          <p:cNvSpPr/>
          <p:nvPr/>
        </p:nvSpPr>
        <p:spPr>
          <a:xfrm>
            <a:off x="2006600" y="2829400"/>
            <a:ext cx="8178800" cy="2834640"/>
          </a:xfrm>
          <a:prstGeom prst="cloud">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100000" t="100000"/>
            </a:path>
            <a:tileRect r="-100000" b="-100000"/>
          </a:gradFill>
          <a:ln>
            <a:solidFill>
              <a:schemeClr val="tx1"/>
            </a:solidFill>
          </a:ln>
          <a:effectLst>
            <a:glow rad="63500">
              <a:schemeClr val="tx1">
                <a:lumMod val="85000"/>
                <a:lumOff val="15000"/>
                <a:alpha val="40000"/>
              </a:schemeClr>
            </a:glow>
            <a:outerShdw blurRad="50800" dist="50800" dir="5400000" algn="ctr" rotWithShape="0">
              <a:schemeClr val="tx1">
                <a:lumMod val="85000"/>
                <a:lumOff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8">
            <a:extLst>
              <a:ext uri="{FF2B5EF4-FFF2-40B4-BE49-F238E27FC236}">
                <a16:creationId xmlns:a16="http://schemas.microsoft.com/office/drawing/2014/main" id="{0DBF4AD4-98E1-4250-A0A8-B69B0ED8145B}"/>
              </a:ext>
            </a:extLst>
          </p:cNvPr>
          <p:cNvSpPr txBox="1"/>
          <p:nvPr/>
        </p:nvSpPr>
        <p:spPr>
          <a:xfrm>
            <a:off x="3651081" y="3554222"/>
            <a:ext cx="4889838" cy="1384995"/>
          </a:xfrm>
          <a:prstGeom prst="rect">
            <a:avLst/>
          </a:prstGeom>
          <a:noFill/>
        </p:spPr>
        <p:txBody>
          <a:bodyPr wrap="square" rtlCol="0">
            <a:spAutoFit/>
          </a:bodyPr>
          <a:lstStyle/>
          <a:p>
            <a:pPr algn="ctr"/>
            <a:r>
              <a:rPr lang="sv-SE" sz="2800" dirty="0"/>
              <a:t>Att reflektera kring </a:t>
            </a:r>
          </a:p>
          <a:p>
            <a:pPr algn="ctr"/>
            <a:r>
              <a:rPr lang="sv-SE" sz="2800" dirty="0">
                <a:latin typeface="Modern Love" panose="04090805081005020601" pitchFamily="82" charset="0"/>
              </a:rPr>
              <a:t>SKÄRMARS PLATS I VARDAGEN</a:t>
            </a:r>
          </a:p>
        </p:txBody>
      </p:sp>
      <p:pic>
        <p:nvPicPr>
          <p:cNvPr id="12" name="Inspelat ljud">
            <a:hlinkClick r:id="" action="ppaction://media"/>
            <a:extLst>
              <a:ext uri="{FF2B5EF4-FFF2-40B4-BE49-F238E27FC236}">
                <a16:creationId xmlns:a16="http://schemas.microsoft.com/office/drawing/2014/main" id="{1B652512-A24D-4CD4-9E11-5F903337E7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49360" y="2285998"/>
            <a:ext cx="406400" cy="406400"/>
          </a:xfrm>
          <a:prstGeom prst="rect">
            <a:avLst/>
          </a:prstGeom>
        </p:spPr>
      </p:pic>
    </p:spTree>
    <p:extLst>
      <p:ext uri="{BB962C8B-B14F-4D97-AF65-F5344CB8AC3E}">
        <p14:creationId xmlns:p14="http://schemas.microsoft.com/office/powerpoint/2010/main" val="157289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508"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sp>
        <p:nvSpPr>
          <p:cNvPr id="15" name="Rectangle 14">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pic>
        <p:nvPicPr>
          <p:cNvPr id="7" name="Platshållare för innehåll 6">
            <a:extLst>
              <a:ext uri="{FF2B5EF4-FFF2-40B4-BE49-F238E27FC236}">
                <a16:creationId xmlns:a16="http://schemas.microsoft.com/office/drawing/2014/main" id="{D2995640-CE0A-4BC5-A02F-350AC6AB93E3}"/>
              </a:ext>
            </a:extLst>
          </p:cNvPr>
          <p:cNvPicPr>
            <a:picLocks noGrp="1" noChangeAspect="1"/>
          </p:cNvPicPr>
          <p:nvPr>
            <p:ph idx="1"/>
          </p:nvPr>
        </p:nvPicPr>
        <p:blipFill rotWithShape="1">
          <a:blip r:embed="rId3"/>
          <a:srcRect t="16135" r="1" b="16902"/>
          <a:stretch/>
        </p:blipFill>
        <p:spPr>
          <a:xfrm rot="21480000">
            <a:off x="1137837" y="1058343"/>
            <a:ext cx="9916327" cy="4764396"/>
          </a:xfrm>
          <a:prstGeom prst="rect">
            <a:avLst/>
          </a:prstGeom>
        </p:spPr>
      </p:pic>
      <p:sp>
        <p:nvSpPr>
          <p:cNvPr id="8" name="textruta 7">
            <a:extLst>
              <a:ext uri="{FF2B5EF4-FFF2-40B4-BE49-F238E27FC236}">
                <a16:creationId xmlns:a16="http://schemas.microsoft.com/office/drawing/2014/main" id="{B3A630DC-5162-44D4-AA41-D7DE88698C81}"/>
              </a:ext>
            </a:extLst>
          </p:cNvPr>
          <p:cNvSpPr txBox="1"/>
          <p:nvPr/>
        </p:nvSpPr>
        <p:spPr>
          <a:xfrm>
            <a:off x="3179134" y="6300714"/>
            <a:ext cx="7919091" cy="369332"/>
          </a:xfrm>
          <a:prstGeom prst="rect">
            <a:avLst/>
          </a:prstGeom>
          <a:noFill/>
        </p:spPr>
        <p:txBody>
          <a:bodyPr wrap="none" rtlCol="0">
            <a:spAutoFit/>
          </a:bodyPr>
          <a:lstStyle/>
          <a:p>
            <a:pPr>
              <a:spcAft>
                <a:spcPts val="600"/>
              </a:spcAft>
            </a:pPr>
            <a:r>
              <a:rPr lang="sv-SE" b="1" i="1" dirty="0"/>
              <a:t>”</a:t>
            </a:r>
            <a:r>
              <a:rPr lang="sv-SE" sz="1600" b="1" i="1" u="sng" dirty="0">
                <a:hlinkClick r:id="rId4"/>
              </a:rPr>
              <a:t>Familjeliv, små barn och medier</a:t>
            </a:r>
            <a:r>
              <a:rPr lang="sv-SE" sz="1600" b="1" i="1" dirty="0"/>
              <a:t>”</a:t>
            </a:r>
            <a:r>
              <a:rPr lang="sv-SE" sz="1600" dirty="0"/>
              <a:t> är framtaget av Statens medieråd, illustratör Lotta Sjöberg</a:t>
            </a:r>
          </a:p>
        </p:txBody>
      </p:sp>
      <p:sp>
        <p:nvSpPr>
          <p:cNvPr id="2" name="textruta 1">
            <a:extLst>
              <a:ext uri="{FF2B5EF4-FFF2-40B4-BE49-F238E27FC236}">
                <a16:creationId xmlns:a16="http://schemas.microsoft.com/office/drawing/2014/main" id="{B98BF527-B0F2-41E2-9A13-F424625F656D}"/>
              </a:ext>
            </a:extLst>
          </p:cNvPr>
          <p:cNvSpPr txBox="1"/>
          <p:nvPr/>
        </p:nvSpPr>
        <p:spPr>
          <a:xfrm flipH="1">
            <a:off x="3873001" y="415113"/>
            <a:ext cx="4819306" cy="584775"/>
          </a:xfrm>
          <a:prstGeom prst="rect">
            <a:avLst/>
          </a:prstGeom>
          <a:noFill/>
        </p:spPr>
        <p:txBody>
          <a:bodyPr wrap="square" rtlCol="0">
            <a:spAutoFit/>
          </a:bodyPr>
          <a:lstStyle/>
          <a:p>
            <a:r>
              <a:rPr lang="sv-SE" sz="3200" dirty="0">
                <a:latin typeface="Modern Love" panose="04090805081005020601" pitchFamily="82" charset="0"/>
              </a:rPr>
              <a:t>#TECHNOFERENCE ?</a:t>
            </a:r>
          </a:p>
        </p:txBody>
      </p:sp>
    </p:spTree>
    <p:extLst>
      <p:ext uri="{BB962C8B-B14F-4D97-AF65-F5344CB8AC3E}">
        <p14:creationId xmlns:p14="http://schemas.microsoft.com/office/powerpoint/2010/main" val="239311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A030FD3E-E5A3-4D20-AFBE-014EBA4D25E7}"/>
              </a:ext>
            </a:extLst>
          </p:cNvPr>
          <p:cNvSpPr>
            <a:spLocks noGrp="1"/>
          </p:cNvSpPr>
          <p:nvPr>
            <p:ph type="title"/>
          </p:nvPr>
        </p:nvSpPr>
        <p:spPr>
          <a:xfrm>
            <a:off x="217714" y="2844800"/>
            <a:ext cx="3519675" cy="1320800"/>
          </a:xfrm>
        </p:spPr>
        <p:txBody>
          <a:bodyPr anchor="t">
            <a:normAutofit/>
          </a:bodyPr>
          <a:lstStyle/>
          <a:p>
            <a:pPr algn="ctr"/>
            <a:r>
              <a:rPr lang="sv-SE" sz="4000" dirty="0">
                <a:solidFill>
                  <a:srgbClr val="FFFFFF"/>
                </a:solidFill>
                <a:latin typeface="Modern Love" panose="04090805081005020601" pitchFamily="82" charset="0"/>
              </a:rPr>
              <a:t>DISKUSSIONS</a:t>
            </a:r>
            <a:br>
              <a:rPr lang="sv-SE" sz="4000" dirty="0">
                <a:solidFill>
                  <a:srgbClr val="FFFFFF"/>
                </a:solidFill>
                <a:latin typeface="Modern Love" panose="04090805081005020601" pitchFamily="82" charset="0"/>
              </a:rPr>
            </a:br>
            <a:r>
              <a:rPr lang="sv-SE" sz="4000" dirty="0">
                <a:solidFill>
                  <a:srgbClr val="FFFFFF"/>
                </a:solidFill>
                <a:latin typeface="Modern Love" panose="04090805081005020601" pitchFamily="82" charset="0"/>
              </a:rPr>
              <a:t>FRÅGOR</a:t>
            </a:r>
          </a:p>
        </p:txBody>
      </p:sp>
      <p:sp>
        <p:nvSpPr>
          <p:cNvPr id="5" name="Platshållare för innehåll 4">
            <a:extLst>
              <a:ext uri="{FF2B5EF4-FFF2-40B4-BE49-F238E27FC236}">
                <a16:creationId xmlns:a16="http://schemas.microsoft.com/office/drawing/2014/main" id="{2D74A5F2-159C-4CD2-9862-4FD7D5BA46AC}"/>
              </a:ext>
            </a:extLst>
          </p:cNvPr>
          <p:cNvSpPr>
            <a:spLocks noGrp="1"/>
          </p:cNvSpPr>
          <p:nvPr>
            <p:ph sz="half" idx="1"/>
          </p:nvPr>
        </p:nvSpPr>
        <p:spPr>
          <a:xfrm>
            <a:off x="4380855" y="182880"/>
            <a:ext cx="3749012" cy="6377576"/>
          </a:xfrm>
        </p:spPr>
        <p:txBody>
          <a:bodyPr>
            <a:normAutofit fontScale="25000" lnSpcReduction="20000"/>
          </a:bodyPr>
          <a:lstStyle/>
          <a:p>
            <a:pPr algn="ctr"/>
            <a:endParaRPr lang="sv-SE" sz="4500" dirty="0"/>
          </a:p>
          <a:p>
            <a:pPr algn="ctr"/>
            <a:endParaRPr lang="sv-SE" sz="4500" dirty="0"/>
          </a:p>
          <a:p>
            <a:pPr algn="ctr"/>
            <a:endParaRPr lang="sv-SE" sz="4500" dirty="0"/>
          </a:p>
          <a:p>
            <a:pPr algn="ctr"/>
            <a:r>
              <a:rPr lang="sv-SE" sz="11200" dirty="0"/>
              <a:t>Hur tänker ni om er egen medieanvändning? </a:t>
            </a:r>
          </a:p>
          <a:p>
            <a:pPr marL="0" indent="0" algn="ctr">
              <a:buNone/>
            </a:pPr>
            <a:endParaRPr lang="sv-SE" sz="8600" dirty="0"/>
          </a:p>
          <a:p>
            <a:pPr marL="0" indent="0" algn="ctr">
              <a:buNone/>
            </a:pPr>
            <a:endParaRPr lang="sv-SE" sz="8600" dirty="0"/>
          </a:p>
          <a:p>
            <a:pPr algn="ctr"/>
            <a:r>
              <a:rPr lang="sv-SE" sz="11200" dirty="0"/>
              <a:t>Hur kan ett barn uppleva det när en förälder är upptagen med sin telefon/skärm?</a:t>
            </a:r>
          </a:p>
          <a:p>
            <a:pPr marL="0" indent="0" algn="ctr">
              <a:buNone/>
            </a:pPr>
            <a:r>
              <a:rPr lang="sv-SE" sz="8600" dirty="0"/>
              <a:t> </a:t>
            </a:r>
          </a:p>
          <a:p>
            <a:pPr marL="0" indent="0" algn="ctr">
              <a:buNone/>
            </a:pPr>
            <a:endParaRPr lang="sv-SE" sz="8600" dirty="0"/>
          </a:p>
          <a:p>
            <a:pPr algn="ctr"/>
            <a:r>
              <a:rPr lang="sv-SE" sz="11200" dirty="0"/>
              <a:t>Finns det något du vill ändra på?</a:t>
            </a:r>
          </a:p>
          <a:p>
            <a:pPr algn="ctr"/>
            <a:endParaRPr lang="sv-SE" sz="8600" dirty="0"/>
          </a:p>
          <a:p>
            <a:pPr marL="0" indent="0" algn="ctr">
              <a:buNone/>
            </a:pPr>
            <a:r>
              <a:rPr lang="sv-SE" dirty="0"/>
              <a:t> </a:t>
            </a:r>
          </a:p>
          <a:p>
            <a:pPr marL="0" indent="0" algn="ctr">
              <a:buNone/>
            </a:pPr>
            <a:r>
              <a:rPr lang="sv-SE" dirty="0"/>
              <a:t> </a:t>
            </a:r>
          </a:p>
          <a:p>
            <a:pPr marL="0" indent="0" algn="ctr">
              <a:buNone/>
            </a:pPr>
            <a:endParaRPr lang="sv-SE" sz="2000" dirty="0"/>
          </a:p>
          <a:p>
            <a:endParaRPr lang="sv-SE" sz="2600" dirty="0"/>
          </a:p>
          <a:p>
            <a:pPr marL="0" indent="0">
              <a:buNone/>
            </a:pPr>
            <a:endParaRPr lang="sv-SE" sz="2400" b="1" dirty="0"/>
          </a:p>
        </p:txBody>
      </p:sp>
      <p:cxnSp>
        <p:nvCxnSpPr>
          <p:cNvPr id="27" name="Straight Connector 26">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Platshållare för innehåll 5">
            <a:extLst>
              <a:ext uri="{FF2B5EF4-FFF2-40B4-BE49-F238E27FC236}">
                <a16:creationId xmlns:a16="http://schemas.microsoft.com/office/drawing/2014/main" id="{9805A9FF-FC78-42E1-8271-DC2F33558187}"/>
              </a:ext>
            </a:extLst>
          </p:cNvPr>
          <p:cNvSpPr>
            <a:spLocks noGrp="1"/>
          </p:cNvSpPr>
          <p:nvPr>
            <p:ph sz="half" idx="2"/>
          </p:nvPr>
        </p:nvSpPr>
        <p:spPr>
          <a:xfrm>
            <a:off x="8451604" y="182880"/>
            <a:ext cx="3427274" cy="5836920"/>
          </a:xfrm>
        </p:spPr>
        <p:txBody>
          <a:bodyPr>
            <a:noAutofit/>
          </a:bodyPr>
          <a:lstStyle/>
          <a:p>
            <a:pPr marL="0" indent="0">
              <a:buNone/>
            </a:pPr>
            <a:endParaRPr lang="sv-SE" sz="1400" b="1" dirty="0"/>
          </a:p>
          <a:p>
            <a:pPr marL="0" indent="0">
              <a:buNone/>
            </a:pPr>
            <a:r>
              <a:rPr lang="sv-SE" sz="1400" b="1" dirty="0"/>
              <a:t> </a:t>
            </a:r>
          </a:p>
          <a:p>
            <a:pPr algn="ctr"/>
            <a:endParaRPr lang="sv-SE" dirty="0"/>
          </a:p>
          <a:p>
            <a:pPr algn="ctr"/>
            <a:r>
              <a:rPr lang="sv-SE" dirty="0"/>
              <a:t>Hur vill ni att ert barns medieanvändning ska se ut?</a:t>
            </a:r>
          </a:p>
          <a:p>
            <a:pPr marL="0" indent="0" algn="ctr">
              <a:buNone/>
            </a:pPr>
            <a:endParaRPr lang="sv-SE" dirty="0"/>
          </a:p>
          <a:p>
            <a:pPr algn="ctr"/>
            <a:r>
              <a:rPr lang="sv-SE" dirty="0"/>
              <a:t>Hur sätter man gränser?</a:t>
            </a:r>
          </a:p>
          <a:p>
            <a:pPr algn="ctr"/>
            <a:endParaRPr lang="sv-SE" dirty="0"/>
          </a:p>
          <a:p>
            <a:pPr marL="0" indent="0" algn="ctr">
              <a:buNone/>
            </a:pPr>
            <a:endParaRPr lang="sv-SE" dirty="0"/>
          </a:p>
          <a:p>
            <a:pPr marL="0" indent="0" algn="ctr">
              <a:buNone/>
            </a:pPr>
            <a:endParaRPr lang="sv-SE" dirty="0"/>
          </a:p>
          <a:p>
            <a:pPr marL="0" indent="0" algn="ctr">
              <a:buNone/>
            </a:pPr>
            <a:r>
              <a:rPr lang="sv-SE" dirty="0"/>
              <a:t> </a:t>
            </a:r>
          </a:p>
          <a:p>
            <a:pPr marL="0" indent="0">
              <a:buNone/>
            </a:pPr>
            <a:r>
              <a:rPr lang="sv-SE" sz="1200" dirty="0"/>
              <a:t>                     Frågor från Statens Medieråd</a:t>
            </a:r>
          </a:p>
          <a:p>
            <a:pPr marL="0" indent="0">
              <a:buNone/>
            </a:pPr>
            <a:endParaRPr lang="sv-SE" sz="1800" b="1" dirty="0"/>
          </a:p>
          <a:p>
            <a:pPr marL="0" indent="0">
              <a:buNone/>
            </a:pPr>
            <a:endParaRPr lang="sv-SE" sz="2000" dirty="0"/>
          </a:p>
          <a:p>
            <a:pPr marL="0" indent="0">
              <a:buNone/>
            </a:pPr>
            <a:endParaRPr lang="sv-SE" sz="2000" dirty="0"/>
          </a:p>
        </p:txBody>
      </p:sp>
    </p:spTree>
    <p:extLst>
      <p:ext uri="{BB962C8B-B14F-4D97-AF65-F5344CB8AC3E}">
        <p14:creationId xmlns:p14="http://schemas.microsoft.com/office/powerpoint/2010/main" val="170503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9000"/>
          </a:schemeClr>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DB76DCD-A4AE-474B-AFC7-D5280E8BEF6B}"/>
              </a:ext>
            </a:extLst>
          </p:cNvPr>
          <p:cNvSpPr>
            <a:spLocks noGrp="1"/>
          </p:cNvSpPr>
          <p:nvPr>
            <p:ph type="title"/>
          </p:nvPr>
        </p:nvSpPr>
        <p:spPr>
          <a:xfrm>
            <a:off x="838200" y="1260475"/>
            <a:ext cx="10515600" cy="1325563"/>
          </a:xfrm>
          <a:solidFill>
            <a:schemeClr val="accent6">
              <a:lumMod val="20000"/>
              <a:lumOff val="80000"/>
            </a:schemeClr>
          </a:solidFill>
          <a:effectLst>
            <a:outerShdw blurRad="50800" dist="38100" dir="2700000" algn="tl" rotWithShape="0">
              <a:prstClr val="black">
                <a:alpha val="40000"/>
              </a:prstClr>
            </a:outerShdw>
          </a:effectLst>
        </p:spPr>
        <p:txBody>
          <a:bodyPr/>
          <a:lstStyle/>
          <a:p>
            <a:pPr algn="ctr"/>
            <a:r>
              <a:rPr lang="sv-SE" dirty="0">
                <a:effectLst>
                  <a:outerShdw blurRad="38100" dist="38100" dir="2700000" algn="tl">
                    <a:srgbClr val="000000">
                      <a:alpha val="43137"/>
                    </a:srgbClr>
                  </a:outerShdw>
                </a:effectLst>
                <a:latin typeface="Modern Love" panose="04090805081005020601" pitchFamily="82" charset="0"/>
              </a:rPr>
              <a:t>SAMMANFATTNING &amp; AVSLUTNING</a:t>
            </a:r>
          </a:p>
        </p:txBody>
      </p:sp>
      <p:sp>
        <p:nvSpPr>
          <p:cNvPr id="6" name="Platshållare för innehåll 5">
            <a:extLst>
              <a:ext uri="{FF2B5EF4-FFF2-40B4-BE49-F238E27FC236}">
                <a16:creationId xmlns:a16="http://schemas.microsoft.com/office/drawing/2014/main" id="{9330951D-5771-4A4B-B4CE-9B4256A4F1CC}"/>
              </a:ext>
            </a:extLst>
          </p:cNvPr>
          <p:cNvSpPr>
            <a:spLocks noGrp="1"/>
          </p:cNvSpPr>
          <p:nvPr>
            <p:ph idx="1"/>
          </p:nvPr>
        </p:nvSpPr>
        <p:spPr>
          <a:xfrm>
            <a:off x="838200" y="2800349"/>
            <a:ext cx="10515600" cy="3814763"/>
          </a:xfrm>
        </p:spPr>
        <p:txBody>
          <a:bodyPr>
            <a:normAutofit/>
          </a:bodyPr>
          <a:lstStyle/>
          <a:p>
            <a:pPr algn="ctr"/>
            <a:endParaRPr lang="sv-SE" sz="4800" dirty="0"/>
          </a:p>
          <a:p>
            <a:pPr marL="0" indent="0" algn="ctr">
              <a:buNone/>
            </a:pPr>
            <a:r>
              <a:rPr lang="sv-SE" sz="4400" dirty="0"/>
              <a:t>Tankar att ta med till nästa träff?</a:t>
            </a:r>
          </a:p>
          <a:p>
            <a:pPr marL="0" indent="0" algn="ctr">
              <a:buNone/>
            </a:pPr>
            <a:endParaRPr lang="sv-SE" sz="800" dirty="0"/>
          </a:p>
          <a:p>
            <a:pPr marL="0" indent="0" algn="ctr">
              <a:buNone/>
            </a:pPr>
            <a:r>
              <a:rPr lang="sv-SE" sz="4400" dirty="0"/>
              <a:t>Tema inför nästa träff?</a:t>
            </a:r>
          </a:p>
          <a:p>
            <a:pPr marL="0" indent="0" algn="ctr">
              <a:buNone/>
            </a:pPr>
            <a:endParaRPr lang="sv-SE" sz="4800" dirty="0"/>
          </a:p>
        </p:txBody>
      </p:sp>
    </p:spTree>
    <p:extLst>
      <p:ext uri="{BB962C8B-B14F-4D97-AF65-F5344CB8AC3E}">
        <p14:creationId xmlns:p14="http://schemas.microsoft.com/office/powerpoint/2010/main" val="150139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FBF0E8-9296-43A4-8208-165DD6A1AECC}"/>
              </a:ext>
            </a:extLst>
          </p:cNvPr>
          <p:cNvSpPr>
            <a:spLocks noGrp="1"/>
          </p:cNvSpPr>
          <p:nvPr>
            <p:ph type="title"/>
          </p:nvPr>
        </p:nvSpPr>
        <p:spPr>
          <a:xfrm>
            <a:off x="601847" y="727779"/>
            <a:ext cx="4624342" cy="1325563"/>
          </a:xfrm>
        </p:spPr>
        <p:txBody>
          <a:bodyPr>
            <a:normAutofit/>
          </a:bodyPr>
          <a:lstStyle/>
          <a:p>
            <a:r>
              <a:rPr lang="sv-SE" b="1" dirty="0">
                <a:latin typeface="Modern Love" panose="04090805081005020601" pitchFamily="82" charset="0"/>
              </a:rPr>
              <a:t>FÖR DIG SOM VILL VETA MER</a:t>
            </a:r>
          </a:p>
        </p:txBody>
      </p:sp>
      <p:sp>
        <p:nvSpPr>
          <p:cNvPr id="46" name="Oval 45">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Bildobjekt 6">
            <a:extLst>
              <a:ext uri="{FF2B5EF4-FFF2-40B4-BE49-F238E27FC236}">
                <a16:creationId xmlns:a16="http://schemas.microsoft.com/office/drawing/2014/main" id="{BF57B22A-480D-486D-842E-9527CD37883D}"/>
              </a:ext>
            </a:extLst>
          </p:cNvPr>
          <p:cNvPicPr>
            <a:picLocks noChangeAspect="1"/>
          </p:cNvPicPr>
          <p:nvPr/>
        </p:nvPicPr>
        <p:blipFill rotWithShape="1">
          <a:blip r:embed="rId3"/>
          <a:srcRect l="10520" r="5735" b="7"/>
          <a:stretch/>
        </p:blipFill>
        <p:spPr>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 name="Platshållare för innehåll 2">
            <a:extLst>
              <a:ext uri="{FF2B5EF4-FFF2-40B4-BE49-F238E27FC236}">
                <a16:creationId xmlns:a16="http://schemas.microsoft.com/office/drawing/2014/main" id="{BC55353B-5B25-4EE5-9449-AC42750C6290}"/>
              </a:ext>
            </a:extLst>
          </p:cNvPr>
          <p:cNvSpPr>
            <a:spLocks noGrp="1"/>
          </p:cNvSpPr>
          <p:nvPr>
            <p:ph idx="1"/>
          </p:nvPr>
        </p:nvSpPr>
        <p:spPr>
          <a:xfrm>
            <a:off x="469900" y="2053342"/>
            <a:ext cx="5101433" cy="4309358"/>
          </a:xfrm>
        </p:spPr>
        <p:txBody>
          <a:bodyPr anchor="t">
            <a:normAutofit/>
          </a:bodyPr>
          <a:lstStyle/>
          <a:p>
            <a:pPr marL="0" lvl="0" indent="0" algn="ctr">
              <a:buNone/>
            </a:pPr>
            <a:r>
              <a:rPr lang="sv-SE" sz="1200" b="1" dirty="0"/>
              <a:t>Leva med barn (Kapitel: ”Barn och Media”, s.187–195), </a:t>
            </a:r>
            <a:r>
              <a:rPr lang="sv-SE" sz="1200" dirty="0"/>
              <a:t>Köhler, M., Reuter, A. &amp; Tell, J., Gothia Fortbildning 2016</a:t>
            </a:r>
            <a:br>
              <a:rPr lang="sv-SE" sz="1200" dirty="0"/>
            </a:br>
            <a:endParaRPr lang="sv-SE" sz="1200" dirty="0"/>
          </a:p>
          <a:p>
            <a:pPr marL="0" lvl="0" indent="0" algn="ctr">
              <a:buNone/>
            </a:pPr>
            <a:r>
              <a:rPr lang="sv-SE" sz="1200" u="sng" dirty="0">
                <a:hlinkClick r:id="rId4"/>
              </a:rPr>
              <a:t>Skärmvanor för barn 0–5 år</a:t>
            </a:r>
            <a:r>
              <a:rPr lang="sv-SE" sz="1200" dirty="0"/>
              <a:t>, Rikshandboken i barnhälsovård</a:t>
            </a:r>
            <a:br>
              <a:rPr lang="sv-SE" sz="1200" dirty="0"/>
            </a:br>
            <a:endParaRPr lang="sv-SE" sz="1200" dirty="0"/>
          </a:p>
          <a:p>
            <a:pPr marL="0" lvl="0" indent="0" algn="ctr">
              <a:buNone/>
            </a:pPr>
            <a:r>
              <a:rPr lang="sv-SE" sz="1200" b="1" dirty="0"/>
              <a:t>BVC-</a:t>
            </a:r>
            <a:r>
              <a:rPr lang="sv-SE" sz="1200" b="1" dirty="0" err="1"/>
              <a:t>podden</a:t>
            </a:r>
            <a:r>
              <a:rPr lang="sv-SE" sz="1200" b="1" dirty="0"/>
              <a:t> </a:t>
            </a:r>
            <a:br>
              <a:rPr lang="sv-SE" sz="1200" dirty="0"/>
            </a:br>
            <a:r>
              <a:rPr lang="sv-SE" sz="1200" dirty="0"/>
              <a:t>Avsnitt 19, ”Vi måste engagera oss i barnens värld på nätet”</a:t>
            </a:r>
            <a:br>
              <a:rPr lang="sv-SE" sz="1200" dirty="0"/>
            </a:br>
            <a:r>
              <a:rPr lang="sv-SE" sz="1200" dirty="0"/>
              <a:t>Avsnitt 22, ”Hur var det på nätet idag?”</a:t>
            </a:r>
            <a:br>
              <a:rPr lang="sv-SE" sz="1200" dirty="0"/>
            </a:br>
            <a:r>
              <a:rPr lang="sv-SE" sz="1200" dirty="0"/>
              <a:t>Avsnitt 82, ”Barn och skärmar: Dra inte all skärmtid över en kam”</a:t>
            </a:r>
            <a:br>
              <a:rPr lang="sv-SE" sz="1200" dirty="0"/>
            </a:br>
            <a:endParaRPr lang="sv-SE" sz="1200" dirty="0"/>
          </a:p>
          <a:p>
            <a:pPr marL="0" lvl="0" indent="0" algn="ctr">
              <a:buNone/>
            </a:pPr>
            <a:r>
              <a:rPr lang="sv-SE" sz="1200" b="1" dirty="0"/>
              <a:t>Distraherad: hjärnan, skärmen och krafterna bakom, </a:t>
            </a:r>
            <a:r>
              <a:rPr lang="sv-SE" sz="1200" dirty="0"/>
              <a:t> Sissela Nutleys Natur Kultur 2019</a:t>
            </a:r>
          </a:p>
          <a:p>
            <a:pPr marL="0" lvl="0" indent="0" algn="ctr">
              <a:buNone/>
            </a:pPr>
            <a:br>
              <a:rPr lang="sv-SE" sz="1200" dirty="0"/>
            </a:br>
            <a:r>
              <a:rPr lang="sv-SE" sz="1200" dirty="0" err="1"/>
              <a:t>Zack</a:t>
            </a:r>
            <a:r>
              <a:rPr lang="sv-SE" sz="1200" dirty="0"/>
              <a:t> E, </a:t>
            </a:r>
            <a:r>
              <a:rPr lang="sv-SE" sz="1200" dirty="0" err="1"/>
              <a:t>Gerhardstein</a:t>
            </a:r>
            <a:r>
              <a:rPr lang="sv-SE" sz="1200" dirty="0"/>
              <a:t> P, </a:t>
            </a:r>
            <a:r>
              <a:rPr lang="sv-SE" sz="1200" dirty="0" err="1"/>
              <a:t>Meltzoff</a:t>
            </a:r>
            <a:r>
              <a:rPr lang="sv-SE" sz="1200" dirty="0"/>
              <a:t> AN, Barr R. (2013). </a:t>
            </a:r>
            <a:br>
              <a:rPr lang="sv-SE" sz="1200" dirty="0"/>
            </a:br>
            <a:r>
              <a:rPr lang="en-US" sz="1200" b="1" dirty="0"/>
              <a:t>15-month-olds’ transfer of learning between touch screen and real-world displays: language cues and cognitive loads</a:t>
            </a:r>
            <a:r>
              <a:rPr lang="en-US" sz="1200" dirty="0"/>
              <a:t>. Scandinavian Journal of Psychology, 54(1):20–25., Barr R. (2013). </a:t>
            </a:r>
            <a:br>
              <a:rPr lang="en-US" sz="1200" dirty="0"/>
            </a:br>
            <a:endParaRPr lang="sv-SE" sz="1200" dirty="0"/>
          </a:p>
          <a:p>
            <a:pPr marL="0" lvl="0" indent="0" algn="ctr">
              <a:buNone/>
            </a:pPr>
            <a:r>
              <a:rPr lang="en-US" sz="1200" b="1" dirty="0"/>
              <a:t>Memory constraints on infant learning from picture books, television, and touchscreens</a:t>
            </a:r>
            <a:r>
              <a:rPr lang="en-US" sz="1200" dirty="0"/>
              <a:t>. </a:t>
            </a:r>
            <a:r>
              <a:rPr lang="sv-SE" sz="1200" dirty="0"/>
              <a:t>Child </a:t>
            </a:r>
            <a:r>
              <a:rPr lang="sv-SE" sz="1200" dirty="0" err="1"/>
              <a:t>Development</a:t>
            </a:r>
            <a:r>
              <a:rPr lang="sv-SE" sz="1200" dirty="0"/>
              <a:t> </a:t>
            </a:r>
            <a:r>
              <a:rPr lang="sv-SE" sz="1200" dirty="0" err="1"/>
              <a:t>Perspectives</a:t>
            </a:r>
            <a:r>
              <a:rPr lang="sv-SE" sz="1200" dirty="0"/>
              <a:t>, 7, 205–210.).</a:t>
            </a:r>
          </a:p>
          <a:p>
            <a:endParaRPr lang="sv-SE" sz="900" dirty="0"/>
          </a:p>
        </p:txBody>
      </p:sp>
      <p:sp>
        <p:nvSpPr>
          <p:cNvPr id="48" name="Freeform: Shape 47">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dobjekt 5" descr="En bild som visar person, sitter, mat, barn&#10;&#10;Automatiskt genererad beskrivning">
            <a:extLst>
              <a:ext uri="{FF2B5EF4-FFF2-40B4-BE49-F238E27FC236}">
                <a16:creationId xmlns:a16="http://schemas.microsoft.com/office/drawing/2014/main" id="{5984911D-1679-470F-9DBC-5DDD176F7587}"/>
              </a:ext>
            </a:extLst>
          </p:cNvPr>
          <p:cNvPicPr>
            <a:picLocks noChangeAspect="1"/>
          </p:cNvPicPr>
          <p:nvPr/>
        </p:nvPicPr>
        <p:blipFill rotWithShape="1">
          <a:blip r:embed="rId5"/>
          <a:srcRect r="4" b="20753"/>
          <a:stretch/>
        </p:blipFill>
        <p:spPr>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5" name="Bildobjekt 4">
            <a:extLst>
              <a:ext uri="{FF2B5EF4-FFF2-40B4-BE49-F238E27FC236}">
                <a16:creationId xmlns:a16="http://schemas.microsoft.com/office/drawing/2014/main" id="{8F84562A-69FF-45D8-8F2C-6384332CC9CD}"/>
              </a:ext>
            </a:extLst>
          </p:cNvPr>
          <p:cNvPicPr>
            <a:picLocks noChangeAspect="1"/>
          </p:cNvPicPr>
          <p:nvPr/>
        </p:nvPicPr>
        <p:blipFill rotWithShape="1">
          <a:blip r:embed="rId6"/>
          <a:srcRect t="11447" r="-4" b="4694"/>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52" name="Freeform: Shape 51">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7352AF0F-D3E8-417A-8393-782C07A6B012}"/>
              </a:ext>
            </a:extLst>
          </p:cNvPr>
          <p:cNvPicPr>
            <a:picLocks noChangeAspect="1"/>
          </p:cNvPicPr>
          <p:nvPr/>
        </p:nvPicPr>
        <p:blipFill rotWithShape="1">
          <a:blip r:embed="rId7"/>
          <a:srcRect t="25333" r="-3" b="19346"/>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295007520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802</Words>
  <Application>Microsoft Office PowerPoint</Application>
  <PresentationFormat>Bredbild</PresentationFormat>
  <Paragraphs>78</Paragraphs>
  <Slides>7</Slides>
  <Notes>6</Notes>
  <HiddenSlides>0</HiddenSlides>
  <MMClips>1</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7</vt:i4>
      </vt:variant>
    </vt:vector>
  </HeadingPairs>
  <TitlesOfParts>
    <vt:vector size="15" baseType="lpstr">
      <vt:lpstr>Arial</vt:lpstr>
      <vt:lpstr>Calibri</vt:lpstr>
      <vt:lpstr>Calibri Light</vt:lpstr>
      <vt:lpstr>Gill Sans MT</vt:lpstr>
      <vt:lpstr>Impact</vt:lpstr>
      <vt:lpstr>Modern Love</vt:lpstr>
      <vt:lpstr>Office-tema</vt:lpstr>
      <vt:lpstr>Office-tema</vt:lpstr>
      <vt:lpstr> Nationella Utvecklingsgruppen för Föräldraskapsstöd i Grupp</vt:lpstr>
      <vt:lpstr>Välkomna!</vt:lpstr>
      <vt:lpstr>SYFTET MED DAGENS DISKUSSIONSTEMA</vt:lpstr>
      <vt:lpstr>PowerPoint-presentation</vt:lpstr>
      <vt:lpstr>DISKUSSIONS FRÅGOR</vt:lpstr>
      <vt:lpstr>SAMMANFATTNING &amp; AVSLUTNING</vt:lpstr>
      <vt:lpstr>FÖR DIG SOM VILL VETA 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Nationella Utvecklingsgruppen för Föräldraskapsstöd i Grupp</dc:title>
  <dc:creator>Nathalie Aranda Gani</dc:creator>
  <cp:lastModifiedBy>Nathalie Aranda Gani</cp:lastModifiedBy>
  <cp:revision>9</cp:revision>
  <dcterms:created xsi:type="dcterms:W3CDTF">2020-12-21T11:28:28Z</dcterms:created>
  <dcterms:modified xsi:type="dcterms:W3CDTF">2022-01-27T15:09:31Z</dcterms:modified>
</cp:coreProperties>
</file>