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1"/>
  </p:notesMasterIdLst>
  <p:sldIdLst>
    <p:sldId id="257" r:id="rId3"/>
    <p:sldId id="256" r:id="rId4"/>
    <p:sldId id="260" r:id="rId5"/>
    <p:sldId id="263" r:id="rId6"/>
    <p:sldId id="261" r:id="rId7"/>
    <p:sldId id="264" r:id="rId8"/>
    <p:sldId id="266" r:id="rId9"/>
    <p:sldId id="26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294" autoAdjust="0"/>
  </p:normalViewPr>
  <p:slideViewPr>
    <p:cSldViewPr snapToGrid="0">
      <p:cViewPr varScale="1">
        <p:scale>
          <a:sx n="45" d="100"/>
          <a:sy n="45" d="100"/>
        </p:scale>
        <p:origin x="14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FBF21-87FE-4796-8B63-A537A8011E89}" type="datetimeFigureOut">
              <a:rPr lang="sv-SE" smtClean="0"/>
              <a:t>2022-01-25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87209-AF76-45FA-B592-71AA74F8F29F}" type="slidenum">
              <a:rPr lang="sv-SE" smtClean="0"/>
              <a:t>‹#›</a:t>
            </a:fld>
            <a:endParaRPr lang="sv-SE"/>
          </a:p>
        </p:txBody>
      </p:sp>
    </p:spTree>
    <p:extLst>
      <p:ext uri="{BB962C8B-B14F-4D97-AF65-F5344CB8AC3E}">
        <p14:creationId xmlns:p14="http://schemas.microsoft.com/office/powerpoint/2010/main" val="196073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Nya ansikten? Ta en presentationsrunda: börja med dig själv, gå sedan laget runt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Vardagen med barn skiljer sig från vardagen utan barn</a:t>
            </a:r>
            <a:r>
              <a:rPr lang="sv-SE" sz="1200" kern="1200" dirty="0">
                <a:solidFill>
                  <a:schemeClr val="tx1"/>
                </a:solidFill>
                <a:effectLst/>
                <a:latin typeface="+mn-lt"/>
                <a:ea typeface="+mn-ea"/>
                <a:cs typeface="+mn-cs"/>
              </a:rPr>
              <a:t>. Det lilla barnets behov innebär nya rutiner och tar mycket tid. Det är därför viktigt att reflektera över vad som är viktigt och vad som får ta tid i den nya vardagen. Efter den första, ofta turbulenta tiden, börjar man försöka hitta en ny vardag som kommer att följa familjen framöver. </a:t>
            </a:r>
            <a:r>
              <a:rPr lang="sv-SE" sz="1200" b="1" kern="1200" dirty="0">
                <a:solidFill>
                  <a:schemeClr val="tx1"/>
                </a:solidFill>
                <a:effectLst/>
                <a:latin typeface="+mn-lt"/>
                <a:ea typeface="+mn-ea"/>
                <a:cs typeface="+mn-cs"/>
              </a:rPr>
              <a:t>Eftersom mycket är nytt som tar tid och ”stoppas in” måste troligen mycket man la tid på förut ”tas bort”. </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När man får fler barn kan det också upplevas som en stor förändring. En del föräldrar har frågor kring hur de ska hinna med att ge barnen samma tid och uppmärksamhet när de blivit fler. Att hitta en balans i en vardag som alla i familjen kan trivas med är viktigt. </a:t>
            </a:r>
          </a:p>
          <a:p>
            <a:r>
              <a:rPr lang="sv-SE" sz="1200" kern="1200" dirty="0">
                <a:solidFill>
                  <a:schemeClr val="tx1"/>
                </a:solidFill>
                <a:effectLst/>
                <a:latin typeface="+mn-lt"/>
                <a:ea typeface="+mn-ea"/>
                <a:cs typeface="+mn-cs"/>
              </a:rPr>
              <a:t>Som föräldrapar är det viktigt att diskutera vilka tankar man har kring vardagen och vad den ska innehålla och vad som kan väljas bort. Det handlar om att prata igenom hur man ska fördela och prioritera hushållsarbete. Ibland är det nödvändigt att sänka ambitionsnivån under en tid. Det gäller också det sociala livet - hur mycket vill och orkar man umgås med andra? Vad fyller på och vad stjäl energi? Det kan vara bra att fundera över hur man ska hinna ta hand om sig själv och sin parrelation. Sammanfattningsvis är det viktigaste att den stress som många småbarnsföräldrar kan uppleva i en ny vardag inte ska bli så stor att den spiller över negativt på relationerna i familjen, varken mellan barn och föräldrar eller mellan de vuxna. Stämningen i familjen och relationen mellan föräldrarna är barnets uppväxtmiljö. </a:t>
            </a:r>
          </a:p>
          <a:p>
            <a:pPr lvl="0"/>
            <a:endParaRPr lang="sv-SE" sz="1200" b="1" kern="1200" dirty="0">
              <a:solidFill>
                <a:srgbClr val="FF0000"/>
              </a:solidFill>
              <a:effectLst/>
              <a:latin typeface="+mn-lt"/>
              <a:ea typeface="+mn-ea"/>
              <a:cs typeface="+mn-cs"/>
            </a:endParaRPr>
          </a:p>
          <a:p>
            <a:pPr lvl="0"/>
            <a:endParaRPr lang="sv-SE" sz="1200" b="1" kern="1200" dirty="0">
              <a:solidFill>
                <a:srgbClr val="FF0000"/>
              </a:solidFill>
              <a:effectLst/>
              <a:latin typeface="+mn-lt"/>
              <a:ea typeface="+mn-ea"/>
              <a:cs typeface="+mn-cs"/>
            </a:endParaRPr>
          </a:p>
          <a:p>
            <a:pPr lvl="0"/>
            <a:endParaRPr lang="sv-SE" sz="1200" b="1" kern="1200" dirty="0">
              <a:solidFill>
                <a:srgbClr val="FF0000"/>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Föreslå för </a:t>
            </a:r>
            <a:r>
              <a:rPr lang="sv-SE" sz="1200" kern="1200" dirty="0">
                <a:solidFill>
                  <a:schemeClr val="tx1"/>
                </a:solidFill>
                <a:effectLst/>
                <a:latin typeface="+mn-lt"/>
                <a:ea typeface="+mn-ea"/>
                <a:cs typeface="+mn-cs"/>
              </a:rPr>
              <a:t>deltagarna att de tar ett papper, ritar en cirkel där de fördelar ungefär hur mycket av den vakna tiden de lägger på respektive område. De kan även visualisera cirkeln. Detta cirkeldiagram är bra att ha i bakhuvudet vid diskussionsfrågorna</a:t>
            </a:r>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4</a:t>
            </a:fld>
            <a:endParaRPr lang="sv-SE"/>
          </a:p>
        </p:txBody>
      </p:sp>
    </p:spTree>
    <p:extLst>
      <p:ext uri="{BB962C8B-B14F-4D97-AF65-F5344CB8AC3E}">
        <p14:creationId xmlns:p14="http://schemas.microsoft.com/office/powerpoint/2010/main" val="265884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Kan gruppen skapa tipslista? Exempel: Intimitet- 10-sekunderskramen, fem gånger så mycket positiv uppmärksamhet som negativ etc. Reflektera.</a:t>
            </a:r>
          </a:p>
          <a:p>
            <a:r>
              <a:rPr lang="sv-SE" sz="1200" b="0" i="1" kern="1200" dirty="0">
                <a:solidFill>
                  <a:schemeClr val="tx1"/>
                </a:solidFill>
                <a:effectLst/>
                <a:latin typeface="+mn-lt"/>
                <a:ea typeface="+mn-ea"/>
                <a:cs typeface="+mn-cs"/>
              </a:rPr>
              <a:t>Diskussionsfrågor - syskon</a:t>
            </a:r>
          </a:p>
          <a:p>
            <a:pPr lvl="0"/>
            <a:r>
              <a:rPr lang="sv-SE" sz="1200" kern="1200" dirty="0">
                <a:solidFill>
                  <a:schemeClr val="tx1"/>
                </a:solidFill>
                <a:effectLst/>
                <a:latin typeface="+mn-lt"/>
                <a:ea typeface="+mn-ea"/>
                <a:cs typeface="+mn-cs"/>
              </a:rPr>
              <a:t>Hur har det varit att få två (eller fler) barn? Har ni tänkt annorlunda?</a:t>
            </a:r>
          </a:p>
          <a:p>
            <a:pPr lvl="0"/>
            <a:r>
              <a:rPr lang="sv-SE" sz="1200" kern="1200" dirty="0">
                <a:solidFill>
                  <a:schemeClr val="tx1"/>
                </a:solidFill>
                <a:effectLst/>
                <a:latin typeface="+mn-lt"/>
                <a:ea typeface="+mn-ea"/>
                <a:cs typeface="+mn-cs"/>
              </a:rPr>
              <a:t>Hur tror ni syskonet upplever det? </a:t>
            </a:r>
          </a:p>
          <a:p>
            <a:pPr lvl="0"/>
            <a:r>
              <a:rPr lang="sv-SE" sz="1200" kern="1200" dirty="0">
                <a:solidFill>
                  <a:schemeClr val="tx1"/>
                </a:solidFill>
                <a:effectLst/>
                <a:latin typeface="+mn-lt"/>
                <a:ea typeface="+mn-ea"/>
                <a:cs typeface="+mn-cs"/>
              </a:rPr>
              <a:t>Hur kan ni hjälpa syskonet om det är något som är jobbigt?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(Exempel: Hjälpa till, ha väska med saker/böcker som bara tas fram vid matning av småsyskon, få egen tid med förälder). </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5</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7</a:t>
            </a:fld>
            <a:endParaRPr lang="sv-SE" dirty="0"/>
          </a:p>
        </p:txBody>
      </p:sp>
    </p:spTree>
    <p:extLst>
      <p:ext uri="{BB962C8B-B14F-4D97-AF65-F5344CB8AC3E}">
        <p14:creationId xmlns:p14="http://schemas.microsoft.com/office/powerpoint/2010/main" val="283365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A5212-AE13-4C67-94E0-7A9643BF86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CD91C3-52E9-4624-B579-8C42D8F30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3A512C-FA4C-46DD-BDB2-F7558879287F}"/>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5" name="Platshållare för sidfot 4">
            <a:extLst>
              <a:ext uri="{FF2B5EF4-FFF2-40B4-BE49-F238E27FC236}">
                <a16:creationId xmlns:a16="http://schemas.microsoft.com/office/drawing/2014/main" id="{F0C1FA42-A80F-4BCA-B2E8-A644C3339E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629689-8CB0-4095-8E3C-81D852B44642}"/>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386297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9328AF-534F-4E24-9290-3287C235A43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62CC1A1-E0F7-47F8-82B5-9F48AB382E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DD572D-361A-4A2E-990A-457D85F61457}"/>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5" name="Platshållare för sidfot 4">
            <a:extLst>
              <a:ext uri="{FF2B5EF4-FFF2-40B4-BE49-F238E27FC236}">
                <a16:creationId xmlns:a16="http://schemas.microsoft.com/office/drawing/2014/main" id="{C9A75CF4-D04B-4D53-BC3B-11F40C5B4A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58977B-C026-4AE6-9E95-5681897B865F}"/>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02079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1C340F-C121-4119-87E9-C6E9F4087B6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083C46-44F2-4265-8AC5-59DB743A93C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195153-E8D4-4D88-B7E8-6666D68D4209}"/>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5" name="Platshållare för sidfot 4">
            <a:extLst>
              <a:ext uri="{FF2B5EF4-FFF2-40B4-BE49-F238E27FC236}">
                <a16:creationId xmlns:a16="http://schemas.microsoft.com/office/drawing/2014/main" id="{25788005-8367-4C7A-A6FF-5611DE41A5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8CEFD3-2E01-4C26-A668-FCD1B228B846}"/>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34457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2022-01-25</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93FA4-0A5F-4C5C-98D8-529EB8F922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28BBFC-E3E8-4E88-91D3-A94A94CBFD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93E4B1-7B4D-47A2-BED6-2FF52566F262}"/>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5" name="Platshållare för sidfot 4">
            <a:extLst>
              <a:ext uri="{FF2B5EF4-FFF2-40B4-BE49-F238E27FC236}">
                <a16:creationId xmlns:a16="http://schemas.microsoft.com/office/drawing/2014/main" id="{11243F16-2A8E-448B-8DE5-1305BEA195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389197-B99B-47B3-9F53-7AF5BF93CF1C}"/>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32011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E353E-9D5F-4217-B2B5-E3027399AC0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923DA5-626C-456E-B57F-668545BD4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F6B0643-D771-4F21-B2CA-7546A5196B22}"/>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5" name="Platshållare för sidfot 4">
            <a:extLst>
              <a:ext uri="{FF2B5EF4-FFF2-40B4-BE49-F238E27FC236}">
                <a16:creationId xmlns:a16="http://schemas.microsoft.com/office/drawing/2014/main" id="{4E09415E-8028-4559-97CB-DC10F599DD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59FFFA-4ED9-49D3-BDCC-61BAA5FADB86}"/>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21225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B0ECA-49CD-4269-8433-62D9ECEB45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1B92CC-B4C2-41A6-8DAD-CF23693EC6A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A33AA0-46AF-4C37-8691-23F40D9322D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FB50015-0ACB-4FCF-AFCF-2DDB50F3E771}"/>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6" name="Platshållare för sidfot 5">
            <a:extLst>
              <a:ext uri="{FF2B5EF4-FFF2-40B4-BE49-F238E27FC236}">
                <a16:creationId xmlns:a16="http://schemas.microsoft.com/office/drawing/2014/main" id="{EE46BF88-453D-4AF1-B87B-E2538C4A41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FE1686-0055-4BFF-935B-E3975A81D507}"/>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401693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3A1BA-F943-4101-94B9-C85506E1B29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1DE6F94-EF99-4916-A08D-5279C29BF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1F2CB7C-B57A-4831-899B-02D2E38F619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27709ED-0BB3-4D9A-AA5C-3092144B2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F24094-9AF4-4555-9EBE-043D4EE4694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3D7CA57-DA19-44E4-A01F-34061383B9C8}"/>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8" name="Platshållare för sidfot 7">
            <a:extLst>
              <a:ext uri="{FF2B5EF4-FFF2-40B4-BE49-F238E27FC236}">
                <a16:creationId xmlns:a16="http://schemas.microsoft.com/office/drawing/2014/main" id="{A78F2E3E-02CF-4657-B0FE-258CFD1D459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7A1BFD6-C69F-4B55-A418-BD4EA2CD130F}"/>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202049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CBA87-5DD5-4CF5-BFFD-39B9FF3C9F3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B69D608-9FB0-4308-B1A7-1D58F552B06A}"/>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4" name="Platshållare för sidfot 3">
            <a:extLst>
              <a:ext uri="{FF2B5EF4-FFF2-40B4-BE49-F238E27FC236}">
                <a16:creationId xmlns:a16="http://schemas.microsoft.com/office/drawing/2014/main" id="{7A180219-498B-4CBD-B5B8-164214DDC0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084249D-24DE-40DF-998B-CD4E97380EC3}"/>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249406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512F35-3805-4388-957F-F3A47B403AA4}"/>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3" name="Platshållare för sidfot 2">
            <a:extLst>
              <a:ext uri="{FF2B5EF4-FFF2-40B4-BE49-F238E27FC236}">
                <a16:creationId xmlns:a16="http://schemas.microsoft.com/office/drawing/2014/main" id="{E4F54164-1AB9-4E04-AD7C-6961585D6DB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F68EE30-A8AF-4581-B2E4-A5453109ED51}"/>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06187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199205-C71F-4799-A36B-B9EEEB972B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65D7DA-EB1A-4E4A-8661-FDAC3A98A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17843BF-FFB4-4272-A6FC-52AFFC030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155A9ED-F445-4696-8564-FA491D99BA3E}"/>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6" name="Platshållare för sidfot 5">
            <a:extLst>
              <a:ext uri="{FF2B5EF4-FFF2-40B4-BE49-F238E27FC236}">
                <a16:creationId xmlns:a16="http://schemas.microsoft.com/office/drawing/2014/main" id="{911F5A63-6695-45E4-A9B7-CCDD3699E1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C7D85EC-0465-45C0-86FB-B89B9DFE46CA}"/>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4907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57A0B-D097-485E-AE2C-58AF5D51E0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D530E24-0E60-41D4-A6BB-7FEC301E5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F325B1E-D562-4F9D-8122-8C391A9E0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DD96446-573B-4DAA-9061-4926366D4510}"/>
              </a:ext>
            </a:extLst>
          </p:cNvPr>
          <p:cNvSpPr>
            <a:spLocks noGrp="1"/>
          </p:cNvSpPr>
          <p:nvPr>
            <p:ph type="dt" sz="half" idx="10"/>
          </p:nvPr>
        </p:nvSpPr>
        <p:spPr/>
        <p:txBody>
          <a:bodyPr/>
          <a:lstStyle/>
          <a:p>
            <a:fld id="{B3E7FAE5-1D9F-42B3-8DF4-B0E45753E642}" type="datetimeFigureOut">
              <a:rPr lang="sv-SE" smtClean="0"/>
              <a:t>2022-01-25</a:t>
            </a:fld>
            <a:endParaRPr lang="sv-SE"/>
          </a:p>
        </p:txBody>
      </p:sp>
      <p:sp>
        <p:nvSpPr>
          <p:cNvPr id="6" name="Platshållare för sidfot 5">
            <a:extLst>
              <a:ext uri="{FF2B5EF4-FFF2-40B4-BE49-F238E27FC236}">
                <a16:creationId xmlns:a16="http://schemas.microsoft.com/office/drawing/2014/main" id="{0631EE77-2468-4932-A3D8-05E62C1B933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74AE0BD-7B37-4D6C-9AE7-EC6A3EE0ADD2}"/>
              </a:ext>
            </a:extLst>
          </p:cNvPr>
          <p:cNvSpPr>
            <a:spLocks noGrp="1"/>
          </p:cNvSpPr>
          <p:nvPr>
            <p:ph type="sldNum" sz="quarter" idx="12"/>
          </p:nvPr>
        </p:nvSpPr>
        <p:spPr/>
        <p:txBody>
          <a:bodyPr/>
          <a:lstStyle/>
          <a:p>
            <a:fld id="{EF5D013F-FAE7-4B3A-B7B4-F520D8F6E161}" type="slidenum">
              <a:rPr lang="sv-SE" smtClean="0"/>
              <a:t>‹#›</a:t>
            </a:fld>
            <a:endParaRPr lang="sv-SE"/>
          </a:p>
        </p:txBody>
      </p:sp>
    </p:spTree>
    <p:extLst>
      <p:ext uri="{BB962C8B-B14F-4D97-AF65-F5344CB8AC3E}">
        <p14:creationId xmlns:p14="http://schemas.microsoft.com/office/powerpoint/2010/main" val="134560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C623DF-8C50-443B-B92D-16862903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D4F762-DEED-46B2-9599-8AE8CB39E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C22C0-56DA-4329-A229-8472C597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FAE5-1D9F-42B3-8DF4-B0E45753E642}" type="datetimeFigureOut">
              <a:rPr lang="sv-SE" smtClean="0"/>
              <a:t>2022-01-25</a:t>
            </a:fld>
            <a:endParaRPr lang="sv-SE"/>
          </a:p>
        </p:txBody>
      </p:sp>
      <p:sp>
        <p:nvSpPr>
          <p:cNvPr id="5" name="Platshållare för sidfot 4">
            <a:extLst>
              <a:ext uri="{FF2B5EF4-FFF2-40B4-BE49-F238E27FC236}">
                <a16:creationId xmlns:a16="http://schemas.microsoft.com/office/drawing/2014/main" id="{F6C89D57-ECA3-45E4-A1F6-D3A18F49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41990C5-D279-43DC-934B-5ACF885C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013F-FAE7-4B3A-B7B4-F520D8F6E161}" type="slidenum">
              <a:rPr lang="sv-SE" smtClean="0"/>
              <a:t>‹#›</a:t>
            </a:fld>
            <a:endParaRPr lang="sv-SE"/>
          </a:p>
        </p:txBody>
      </p:sp>
    </p:spTree>
    <p:extLst>
      <p:ext uri="{BB962C8B-B14F-4D97-AF65-F5344CB8AC3E}">
        <p14:creationId xmlns:p14="http://schemas.microsoft.com/office/powerpoint/2010/main" val="258276253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vardgivare.skane.se/siteassets/3.-kompetens-och-utveckling/projekt-och-utveckling/jamstallt-foraldraskap/material-foraldrar/checklista-for-familjen---om-ansvarsfordelning.pdf" TargetMode="Externa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scinet.com/bvcelvis/att-fa-syskon.aspx" TargetMode="External"/><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062320" y="1635891"/>
            <a:ext cx="10276840" cy="2808590"/>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 </a:t>
            </a:r>
          </a:p>
          <a:p>
            <a:pPr marL="0" indent="0" algn="ctr">
              <a:buNone/>
            </a:pPr>
            <a:r>
              <a:rPr lang="sv-SE" sz="4400" dirty="0">
                <a:solidFill>
                  <a:schemeClr val="bg1">
                    <a:lumMod val="95000"/>
                  </a:schemeClr>
                </a:solidFill>
                <a:latin typeface="Modern Love" panose="04090805081005020601" pitchFamily="82" charset="0"/>
              </a:rPr>
              <a:t>               </a:t>
            </a:r>
            <a:endParaRPr lang="sv-SE" sz="8000" dirty="0">
              <a:solidFill>
                <a:schemeClr val="bg1">
                  <a:lumMod val="95000"/>
                </a:schemeClr>
              </a:solidFill>
              <a:latin typeface="Modern Love" panose="04090805081005020601" pitchFamily="82" charset="0"/>
            </a:endParaRPr>
          </a:p>
          <a:p>
            <a:pPr marL="0" indent="0" algn="ctr">
              <a:buNone/>
            </a:pPr>
            <a:r>
              <a:rPr lang="sv-SE" sz="9600" dirty="0">
                <a:solidFill>
                  <a:schemeClr val="bg1">
                    <a:lumMod val="95000"/>
                  </a:schemeClr>
                </a:solidFill>
                <a:latin typeface="Modern Love" panose="04090805081005020601" pitchFamily="82" charset="0"/>
              </a:rPr>
              <a:t> VARDAGSLIV</a:t>
            </a:r>
          </a:p>
        </p:txBody>
      </p:sp>
      <p:pic>
        <p:nvPicPr>
          <p:cNvPr id="7" name="Bild 6" descr="Mopp och hink">
            <a:extLst>
              <a:ext uri="{FF2B5EF4-FFF2-40B4-BE49-F238E27FC236}">
                <a16:creationId xmlns:a16="http://schemas.microsoft.com/office/drawing/2014/main" id="{344D2803-0D99-4B7F-AD4F-0824CCEF02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7382" y="5300049"/>
            <a:ext cx="914400" cy="914400"/>
          </a:xfrm>
          <a:prstGeom prst="rect">
            <a:avLst/>
          </a:prstGeom>
        </p:spPr>
      </p:pic>
      <p:pic>
        <p:nvPicPr>
          <p:cNvPr id="9" name="Bild 8" descr="Sova">
            <a:extLst>
              <a:ext uri="{FF2B5EF4-FFF2-40B4-BE49-F238E27FC236}">
                <a16:creationId xmlns:a16="http://schemas.microsoft.com/office/drawing/2014/main" id="{96499434-4510-4C5D-9DBD-38147BB739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7750" y="5376631"/>
            <a:ext cx="914400" cy="914400"/>
          </a:xfrm>
          <a:prstGeom prst="rect">
            <a:avLst/>
          </a:prstGeom>
        </p:spPr>
      </p:pic>
      <p:pic>
        <p:nvPicPr>
          <p:cNvPr id="11" name="Bild 10" descr="Kundvagn">
            <a:extLst>
              <a:ext uri="{FF2B5EF4-FFF2-40B4-BE49-F238E27FC236}">
                <a16:creationId xmlns:a16="http://schemas.microsoft.com/office/drawing/2014/main" id="{D41D497E-331E-48B5-A65C-E37C526D9B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9298" y="5407620"/>
            <a:ext cx="914400" cy="914400"/>
          </a:xfrm>
          <a:prstGeom prst="rect">
            <a:avLst/>
          </a:prstGeom>
        </p:spPr>
      </p:pic>
      <p:pic>
        <p:nvPicPr>
          <p:cNvPr id="13" name="Bild 12" descr="Väckarklocka">
            <a:extLst>
              <a:ext uri="{FF2B5EF4-FFF2-40B4-BE49-F238E27FC236}">
                <a16:creationId xmlns:a16="http://schemas.microsoft.com/office/drawing/2014/main" id="{814283FB-A395-48AB-BE65-D67097AAA3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65" y="5376631"/>
            <a:ext cx="914400" cy="914400"/>
          </a:xfrm>
          <a:prstGeom prst="rect">
            <a:avLst/>
          </a:prstGeom>
        </p:spPr>
      </p:pic>
      <p:pic>
        <p:nvPicPr>
          <p:cNvPr id="15" name="Bild 14" descr="Spjälsäng">
            <a:extLst>
              <a:ext uri="{FF2B5EF4-FFF2-40B4-BE49-F238E27FC236}">
                <a16:creationId xmlns:a16="http://schemas.microsoft.com/office/drawing/2014/main" id="{8FC7D336-1782-4550-9C11-677722947C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73296" y="5300049"/>
            <a:ext cx="914400" cy="914400"/>
          </a:xfrm>
          <a:prstGeom prst="rect">
            <a:avLst/>
          </a:prstGeom>
        </p:spPr>
      </p:pic>
      <p:pic>
        <p:nvPicPr>
          <p:cNvPr id="17" name="Bild 16" descr="Drama">
            <a:extLst>
              <a:ext uri="{FF2B5EF4-FFF2-40B4-BE49-F238E27FC236}">
                <a16:creationId xmlns:a16="http://schemas.microsoft.com/office/drawing/2014/main" id="{9D56D22E-F13A-48BF-86F9-3042D465B1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9734" y="5407620"/>
            <a:ext cx="914400" cy="914400"/>
          </a:xfrm>
          <a:prstGeom prst="rect">
            <a:avLst/>
          </a:prstGeom>
        </p:spPr>
      </p:pic>
      <p:pic>
        <p:nvPicPr>
          <p:cNvPr id="23" name="Bild 22" descr="Kaffe">
            <a:extLst>
              <a:ext uri="{FF2B5EF4-FFF2-40B4-BE49-F238E27FC236}">
                <a16:creationId xmlns:a16="http://schemas.microsoft.com/office/drawing/2014/main" id="{2C79B9E9-4393-4CD5-9994-F2366FDF1D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32178" y="5319007"/>
            <a:ext cx="914400" cy="914400"/>
          </a:xfrm>
          <a:prstGeom prst="rect">
            <a:avLst/>
          </a:prstGeom>
        </p:spPr>
      </p:pic>
      <p:pic>
        <p:nvPicPr>
          <p:cNvPr id="32" name="Bild 31" descr="Barnvagn">
            <a:extLst>
              <a:ext uri="{FF2B5EF4-FFF2-40B4-BE49-F238E27FC236}">
                <a16:creationId xmlns:a16="http://schemas.microsoft.com/office/drawing/2014/main" id="{F047D92F-FF7B-4BAD-A55A-2342C63D4C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39639" y="5407620"/>
            <a:ext cx="914400" cy="914400"/>
          </a:xfrm>
          <a:prstGeom prst="rect">
            <a:avLst/>
          </a:prstGeom>
        </p:spPr>
      </p:pic>
      <p:pic>
        <p:nvPicPr>
          <p:cNvPr id="34" name="Bild 33" descr="Smartphone">
            <a:extLst>
              <a:ext uri="{FF2B5EF4-FFF2-40B4-BE49-F238E27FC236}">
                <a16:creationId xmlns:a16="http://schemas.microsoft.com/office/drawing/2014/main" id="{47BF5C00-270A-481C-AAB2-7CC15DC0F8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06293" y="5367172"/>
            <a:ext cx="914400" cy="914400"/>
          </a:xfrm>
          <a:prstGeom prst="rect">
            <a:avLst/>
          </a:prstGeom>
        </p:spPr>
      </p:pic>
      <p:pic>
        <p:nvPicPr>
          <p:cNvPr id="36" name="Bild 35" descr="Nappflaska">
            <a:extLst>
              <a:ext uri="{FF2B5EF4-FFF2-40B4-BE49-F238E27FC236}">
                <a16:creationId xmlns:a16="http://schemas.microsoft.com/office/drawing/2014/main" id="{7A55B353-E6E7-4162-93E6-152F8071BF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701" y="5445952"/>
            <a:ext cx="914400" cy="914400"/>
          </a:xfrm>
          <a:prstGeom prst="rect">
            <a:avLst/>
          </a:prstGeom>
        </p:spPr>
      </p:pic>
      <p:pic>
        <p:nvPicPr>
          <p:cNvPr id="38" name="Bild 37" descr="Dukning">
            <a:extLst>
              <a:ext uri="{FF2B5EF4-FFF2-40B4-BE49-F238E27FC236}">
                <a16:creationId xmlns:a16="http://schemas.microsoft.com/office/drawing/2014/main" id="{BCEFE15B-5FFA-48F5-9B69-1EDBA8889CB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97652" y="5421907"/>
            <a:ext cx="914400" cy="914400"/>
          </a:xfrm>
          <a:prstGeom prst="rect">
            <a:avLst/>
          </a:prstGeom>
        </p:spPr>
      </p:pic>
      <p:sp>
        <p:nvSpPr>
          <p:cNvPr id="16" name="Explosion: 14 punkter 15">
            <a:extLst>
              <a:ext uri="{FF2B5EF4-FFF2-40B4-BE49-F238E27FC236}">
                <a16:creationId xmlns:a16="http://schemas.microsoft.com/office/drawing/2014/main" id="{E453DC88-F73F-4ED0-A4F4-1747B07E8E23}"/>
              </a:ext>
            </a:extLst>
          </p:cNvPr>
          <p:cNvSpPr/>
          <p:nvPr/>
        </p:nvSpPr>
        <p:spPr>
          <a:xfrm>
            <a:off x="1077095" y="1324383"/>
            <a:ext cx="4062664" cy="1896336"/>
          </a:xfrm>
          <a:prstGeom prst="irregularSeal2">
            <a:avLst/>
          </a:prstGeom>
          <a:solidFill>
            <a:schemeClr val="accent6">
              <a:lumMod val="20000"/>
              <a:lumOff val="80000"/>
            </a:schemeClr>
          </a:solidFill>
          <a:ln>
            <a:solidFill>
              <a:schemeClr val="accent6"/>
            </a:solidFill>
          </a:ln>
          <a:effectLst>
            <a:glow rad="228600">
              <a:schemeClr val="accent6">
                <a:satMod val="175000"/>
                <a:alpha val="40000"/>
              </a:schemeClr>
            </a:glow>
            <a:outerShdw blurRad="50800" dist="50800" dir="5400000" algn="ctr" rotWithShape="0">
              <a:schemeClr val="tx1"/>
            </a:outerShdw>
          </a:effectLst>
          <a:scene3d>
            <a:camera prst="orthographicFront"/>
            <a:lightRig rig="threePt" dir="t"/>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dirty="0">
                <a:solidFill>
                  <a:schemeClr val="accent6">
                    <a:lumMod val="75000"/>
                  </a:schemeClr>
                </a:solidFill>
                <a:latin typeface="Modern Love" panose="04090805081005020601" pitchFamily="82" charset="0"/>
              </a:rPr>
              <a:t>BALANS I      VARDAGEN</a:t>
            </a:r>
          </a:p>
        </p:txBody>
      </p:sp>
    </p:spTree>
    <p:extLst>
      <p:ext uri="{BB962C8B-B14F-4D97-AF65-F5344CB8AC3E}">
        <p14:creationId xmlns:p14="http://schemas.microsoft.com/office/powerpoint/2010/main" val="12587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828800"/>
            <a:ext cx="9144000" cy="1427162"/>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effectLst>
                  <a:outerShdw blurRad="38100" dist="38100" dir="2700000" algn="tl">
                    <a:srgbClr val="000000">
                      <a:alpha val="43137"/>
                    </a:srgbClr>
                  </a:outerShdw>
                </a:effectLst>
                <a:latin typeface="Modern Love" panose="020F0502020204030204" pitchFamily="34" charset="0"/>
              </a:rPr>
              <a:t>Välkomna</a:t>
            </a:r>
            <a:r>
              <a:rPr lang="sv-SE" sz="7300" dirty="0">
                <a:latin typeface="Modern Love" panose="020F0502020204030204" pitchFamily="34" charset="0"/>
              </a:rPr>
              <a:t>!</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602038"/>
            <a:ext cx="9144000" cy="2387600"/>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Nya ansikten?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7213" y="2889909"/>
            <a:ext cx="2539333" cy="2744129"/>
          </a:xfrm>
          <a:prstGeom prst="rect">
            <a:avLst/>
          </a:prstGeom>
        </p:spPr>
      </p:pic>
      <p:sp>
        <p:nvSpPr>
          <p:cNvPr id="7" name="Explosion: 8 punkter 6">
            <a:extLst>
              <a:ext uri="{FF2B5EF4-FFF2-40B4-BE49-F238E27FC236}">
                <a16:creationId xmlns:a16="http://schemas.microsoft.com/office/drawing/2014/main" id="{4923DC11-5B69-461B-A1F1-8402450418FA}"/>
              </a:ext>
            </a:extLst>
          </p:cNvPr>
          <p:cNvSpPr/>
          <p:nvPr/>
        </p:nvSpPr>
        <p:spPr>
          <a:xfrm>
            <a:off x="8596437" y="502852"/>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838200" y="589280"/>
            <a:ext cx="10515600" cy="1382739"/>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effectLst>
                  <a:outerShdw blurRad="38100" dist="38100" dir="2700000" algn="tl">
                    <a:srgbClr val="000000">
                      <a:alpha val="43137"/>
                    </a:srgbClr>
                  </a:outerShdw>
                </a:effectLst>
                <a:latin typeface="Modern Love" panose="04090805081005020601" pitchFamily="82" charset="0"/>
              </a:rPr>
              <a:t>SYFTET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452304"/>
            <a:ext cx="10515600" cy="3860483"/>
          </a:xfrm>
          <a:solidFill>
            <a:schemeClr val="accent6">
              <a:lumMod val="20000"/>
              <a:lumOff val="80000"/>
              <a:alpha val="14000"/>
            </a:schemeClr>
          </a:solidFill>
          <a:effectLst/>
        </p:spPr>
        <p:txBody>
          <a:bodyPr/>
          <a:lstStyle/>
          <a:p>
            <a:pPr marL="0" indent="0">
              <a:buNone/>
            </a:pPr>
            <a:r>
              <a:rPr lang="sv-SE" dirty="0"/>
              <a:t>    </a:t>
            </a:r>
          </a:p>
          <a:p>
            <a:pPr marL="0" indent="0" algn="ctr">
              <a:buNone/>
            </a:pPr>
            <a:r>
              <a:rPr lang="sv-SE" dirty="0"/>
              <a:t>  </a:t>
            </a:r>
            <a:endParaRPr lang="sv-SE" dirty="0">
              <a:latin typeface="Modern Love" panose="04090805081005020601" pitchFamily="82" charset="0"/>
            </a:endParaRPr>
          </a:p>
        </p:txBody>
      </p:sp>
      <p:sp>
        <p:nvSpPr>
          <p:cNvPr id="4" name="Moln 3">
            <a:extLst>
              <a:ext uri="{FF2B5EF4-FFF2-40B4-BE49-F238E27FC236}">
                <a16:creationId xmlns:a16="http://schemas.microsoft.com/office/drawing/2014/main" id="{A7FC9A05-7A7D-4A9E-99E4-80F41BEC2801}"/>
              </a:ext>
            </a:extLst>
          </p:cNvPr>
          <p:cNvSpPr/>
          <p:nvPr/>
        </p:nvSpPr>
        <p:spPr>
          <a:xfrm>
            <a:off x="2006600" y="2729000"/>
            <a:ext cx="8178800" cy="2834640"/>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ankebubbla: moln 4">
            <a:extLst>
              <a:ext uri="{FF2B5EF4-FFF2-40B4-BE49-F238E27FC236}">
                <a16:creationId xmlns:a16="http://schemas.microsoft.com/office/drawing/2014/main" id="{562ED596-FFDF-44AB-8214-7609A7D59BCE}"/>
              </a:ext>
            </a:extLst>
          </p:cNvPr>
          <p:cNvSpPr/>
          <p:nvPr/>
        </p:nvSpPr>
        <p:spPr>
          <a:xfrm flipH="1">
            <a:off x="1872868" y="5376231"/>
            <a:ext cx="88014" cy="45719"/>
          </a:xfrm>
          <a:prstGeom prst="cloudCallout">
            <a:avLst>
              <a:gd name="adj1" fmla="val 1428518"/>
              <a:gd name="adj2" fmla="val 19179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6" name="textruta 5">
            <a:extLst>
              <a:ext uri="{FF2B5EF4-FFF2-40B4-BE49-F238E27FC236}">
                <a16:creationId xmlns:a16="http://schemas.microsoft.com/office/drawing/2014/main" id="{68852ACA-F233-4DAC-A596-57C2B475FE17}"/>
              </a:ext>
            </a:extLst>
          </p:cNvPr>
          <p:cNvSpPr txBox="1"/>
          <p:nvPr/>
        </p:nvSpPr>
        <p:spPr>
          <a:xfrm>
            <a:off x="4090930" y="3429000"/>
            <a:ext cx="4010140" cy="1261884"/>
          </a:xfrm>
          <a:prstGeom prst="rect">
            <a:avLst/>
          </a:prstGeom>
          <a:noFill/>
        </p:spPr>
        <p:txBody>
          <a:bodyPr wrap="square" rtlCol="0">
            <a:spAutoFit/>
          </a:bodyPr>
          <a:lstStyle/>
          <a:p>
            <a:pPr algn="ctr"/>
            <a:endParaRPr lang="sv-SE" sz="1000" dirty="0"/>
          </a:p>
          <a:p>
            <a:pPr algn="ctr"/>
            <a:r>
              <a:rPr lang="sv-SE" sz="2400" dirty="0"/>
              <a:t>Att reflektera kring</a:t>
            </a:r>
          </a:p>
          <a:p>
            <a:pPr algn="ctr"/>
            <a:r>
              <a:rPr lang="sv-SE" sz="2400" dirty="0"/>
              <a:t> </a:t>
            </a:r>
            <a:r>
              <a:rPr lang="sv-SE" sz="2400" dirty="0">
                <a:latin typeface="Modern Love" panose="04090805081005020601" pitchFamily="82" charset="0"/>
              </a:rPr>
              <a:t>BALANSEN I VARDAGEN </a:t>
            </a:r>
          </a:p>
          <a:p>
            <a:endParaRPr lang="sv-SE" dirty="0"/>
          </a:p>
        </p:txBody>
      </p:sp>
      <p:pic>
        <p:nvPicPr>
          <p:cNvPr id="14" name="Inspelat ljud">
            <a:hlinkClick r:id="" action="ppaction://media"/>
            <a:extLst>
              <a:ext uri="{FF2B5EF4-FFF2-40B4-BE49-F238E27FC236}">
                <a16:creationId xmlns:a16="http://schemas.microsoft.com/office/drawing/2014/main" id="{822ED96B-8D1B-4CA1-B194-60D6F54BF8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82200" y="2387452"/>
            <a:ext cx="406400" cy="406400"/>
          </a:xfrm>
          <a:prstGeom prst="rect">
            <a:avLst/>
          </a:prstGeom>
        </p:spPr>
      </p:pic>
    </p:spTree>
    <p:extLst>
      <p:ext uri="{BB962C8B-B14F-4D97-AF65-F5344CB8AC3E}">
        <p14:creationId xmlns:p14="http://schemas.microsoft.com/office/powerpoint/2010/main" val="15728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43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7D38D-9B17-45CC-BEC6-B4A0DFB8EED4}"/>
              </a:ext>
            </a:extLst>
          </p:cNvPr>
          <p:cNvSpPr>
            <a:spLocks noGrp="1"/>
          </p:cNvSpPr>
          <p:nvPr>
            <p:ph type="title"/>
          </p:nvPr>
        </p:nvSpPr>
        <p:spPr>
          <a:xfrm>
            <a:off x="838200" y="365125"/>
            <a:ext cx="10515600" cy="1325563"/>
          </a:xfrm>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HUR SER DITT DIAGRAM UT?</a:t>
            </a:r>
          </a:p>
        </p:txBody>
      </p:sp>
      <p:pic>
        <p:nvPicPr>
          <p:cNvPr id="4" name="Platshållare för innehåll 3">
            <a:extLst>
              <a:ext uri="{FF2B5EF4-FFF2-40B4-BE49-F238E27FC236}">
                <a16:creationId xmlns:a16="http://schemas.microsoft.com/office/drawing/2014/main" id="{225E2C82-6B78-45D4-AF24-5F4CBBA7C16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752600" y="1829594"/>
            <a:ext cx="8686800" cy="4343400"/>
          </a:xfrm>
          <a:prstGeom prst="rect">
            <a:avLst/>
          </a:prstGeom>
          <a:effectLst/>
        </p:spPr>
      </p:pic>
    </p:spTree>
    <p:extLst>
      <p:ext uri="{BB962C8B-B14F-4D97-AF65-F5344CB8AC3E}">
        <p14:creationId xmlns:p14="http://schemas.microsoft.com/office/powerpoint/2010/main" val="349528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p:spPr>
        <p:txBody>
          <a:bodyPr anchor="t">
            <a:normAutofit/>
          </a:bodyPr>
          <a:lstStyle/>
          <a:p>
            <a:pPr algn="ct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DISKUSSIONS</a:t>
            </a:r>
            <a:b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b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380855" y="1524000"/>
            <a:ext cx="3427283" cy="5036456"/>
          </a:xfrm>
        </p:spPr>
        <p:txBody>
          <a:bodyPr>
            <a:normAutofit lnSpcReduction="10000"/>
          </a:bodyPr>
          <a:lstStyle/>
          <a:p>
            <a:pPr algn="ctr"/>
            <a:r>
              <a:rPr lang="sv-SE" sz="2400" dirty="0"/>
              <a:t>Vilken är den bästa stunden på dagen? </a:t>
            </a:r>
          </a:p>
          <a:p>
            <a:pPr algn="ctr"/>
            <a:endParaRPr lang="sv-SE" sz="2400" b="0" i="0" dirty="0">
              <a:solidFill>
                <a:srgbClr val="1E1E1E"/>
              </a:solidFill>
              <a:effectLst/>
            </a:endParaRPr>
          </a:p>
          <a:p>
            <a:pPr algn="ctr"/>
            <a:r>
              <a:rPr lang="sv-SE" sz="2400" b="0" i="0" dirty="0">
                <a:solidFill>
                  <a:srgbClr val="1E1E1E"/>
                </a:solidFill>
                <a:effectLst/>
              </a:rPr>
              <a:t>Vad har du och ni för behov av avlastning och stöd? Finns det någon möjlighet till det?</a:t>
            </a:r>
          </a:p>
          <a:p>
            <a:pPr marL="0" indent="0" algn="ctr">
              <a:buNone/>
            </a:pPr>
            <a:endParaRPr lang="sv-SE" sz="2400" dirty="0"/>
          </a:p>
          <a:p>
            <a:pPr algn="ctr"/>
            <a:r>
              <a:rPr lang="sv-SE" sz="2400" dirty="0"/>
              <a:t>Hur ser balansen i vardagen ut? </a:t>
            </a:r>
          </a:p>
          <a:p>
            <a:pPr algn="ctr"/>
            <a:endParaRPr lang="sv-SE" sz="2400" dirty="0"/>
          </a:p>
          <a:p>
            <a:pPr marL="0" indent="0" algn="ctr">
              <a:buNone/>
            </a:pPr>
            <a:endParaRPr lang="sv-SE" sz="2400" dirty="0"/>
          </a:p>
          <a:p>
            <a:pPr marL="0" indent="0" algn="ctr">
              <a:buNone/>
            </a:pPr>
            <a:r>
              <a:rPr lang="sv-SE" sz="2400" dirty="0"/>
              <a:t> </a:t>
            </a:r>
          </a:p>
          <a:p>
            <a:pPr marL="0" indent="0" algn="ctr">
              <a:buNone/>
            </a:pPr>
            <a:endParaRPr lang="sv-SE" sz="2000"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451604" y="1188720"/>
            <a:ext cx="3427274" cy="4267201"/>
          </a:xfrm>
        </p:spPr>
        <p:txBody>
          <a:bodyPr>
            <a:noAutofit/>
          </a:bodyPr>
          <a:lstStyle/>
          <a:p>
            <a:pPr marL="0" indent="0" algn="ctr">
              <a:buNone/>
            </a:pPr>
            <a:endParaRPr lang="sv-SE" sz="2000" dirty="0"/>
          </a:p>
          <a:p>
            <a:pPr algn="ctr"/>
            <a:r>
              <a:rPr lang="sv-SE" sz="2400" dirty="0"/>
              <a:t>Hur kan man ta hand om parrelationen under småbarnstiden? </a:t>
            </a:r>
          </a:p>
          <a:p>
            <a:pPr marL="0" indent="0" algn="ctr">
              <a:buNone/>
            </a:pPr>
            <a:endParaRPr lang="sv-SE" sz="2400" dirty="0"/>
          </a:p>
          <a:p>
            <a:pPr algn="ctr"/>
            <a:r>
              <a:rPr lang="sv-SE" sz="2400" dirty="0"/>
              <a:t>Har ni tips att delge varandra?</a:t>
            </a:r>
          </a:p>
          <a:p>
            <a:pPr marL="0" indent="0" algn="ctr">
              <a:buNone/>
            </a:pPr>
            <a:endParaRPr lang="sv-SE" sz="2400" dirty="0"/>
          </a:p>
          <a:p>
            <a:pPr algn="ctr"/>
            <a:r>
              <a:rPr lang="sv-SE" sz="2400" b="0" i="0" dirty="0">
                <a:solidFill>
                  <a:srgbClr val="1E1E1E"/>
                </a:solidFill>
                <a:effectLst/>
              </a:rPr>
              <a:t>Vad återhämtande för dig i vardagen?</a:t>
            </a:r>
          </a:p>
          <a:p>
            <a:pPr algn="ctr"/>
            <a:endParaRPr lang="sv-SE" dirty="0"/>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92346-E029-44B9-AEAE-FBF5110942DF}"/>
              </a:ext>
            </a:extLst>
          </p:cNvPr>
          <p:cNvSpPr>
            <a:spLocks noGrp="1"/>
          </p:cNvSpPr>
          <p:nvPr>
            <p:ph type="title"/>
          </p:nvPr>
        </p:nvSpPr>
        <p:spPr>
          <a:xfrm>
            <a:off x="429658" y="457200"/>
            <a:ext cx="4342367" cy="1600200"/>
          </a:xfrm>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PROVA GÄRNA DETTA </a:t>
            </a:r>
            <a:br>
              <a:rPr lang="sv-SE" dirty="0">
                <a:effectLst>
                  <a:outerShdw blurRad="38100" dist="38100" dir="2700000" algn="tl">
                    <a:srgbClr val="000000">
                      <a:alpha val="43137"/>
                    </a:srgbClr>
                  </a:outerShdw>
                </a:effectLst>
                <a:latin typeface="Modern Love" panose="04090805081005020601" pitchFamily="82" charset="0"/>
              </a:rPr>
            </a:br>
            <a:r>
              <a:rPr lang="sv-SE" dirty="0">
                <a:effectLst>
                  <a:outerShdw blurRad="38100" dist="38100" dir="2700000" algn="tl">
                    <a:srgbClr val="000000">
                      <a:alpha val="43137"/>
                    </a:srgbClr>
                  </a:outerShdw>
                </a:effectLst>
                <a:latin typeface="Modern Love" panose="04090805081005020601" pitchFamily="82" charset="0"/>
              </a:rPr>
              <a:t>HEMMA</a:t>
            </a:r>
          </a:p>
        </p:txBody>
      </p:sp>
      <p:sp>
        <p:nvSpPr>
          <p:cNvPr id="4" name="Platshållare för text 3">
            <a:extLst>
              <a:ext uri="{FF2B5EF4-FFF2-40B4-BE49-F238E27FC236}">
                <a16:creationId xmlns:a16="http://schemas.microsoft.com/office/drawing/2014/main" id="{AF597C35-2B09-4CB6-9155-505459DA6993}"/>
              </a:ext>
            </a:extLst>
          </p:cNvPr>
          <p:cNvSpPr>
            <a:spLocks noGrp="1"/>
          </p:cNvSpPr>
          <p:nvPr>
            <p:ph type="body" sz="half" idx="2"/>
          </p:nvPr>
        </p:nvSpPr>
        <p:spPr/>
        <p:txBody>
          <a:bodyPr>
            <a:normAutofit/>
          </a:bodyPr>
          <a:lstStyle/>
          <a:p>
            <a:pPr algn="ctr"/>
            <a:endParaRPr lang="sv-SE" sz="2000" b="1" i="1" dirty="0"/>
          </a:p>
          <a:p>
            <a:pPr algn="ctr"/>
            <a:endParaRPr lang="sv-SE" sz="2000" b="1" i="1" dirty="0"/>
          </a:p>
          <a:p>
            <a:pPr algn="ctr"/>
            <a:r>
              <a:rPr lang="sv-SE" sz="2000" b="1" i="1" dirty="0"/>
              <a:t>”</a:t>
            </a:r>
            <a:r>
              <a:rPr lang="sv-SE" sz="2000" b="1" i="1" u="sng" dirty="0">
                <a:hlinkClick r:id="rId2"/>
              </a:rPr>
              <a:t>Checklista för en jämställd vardag</a:t>
            </a:r>
            <a:r>
              <a:rPr lang="sv-SE" sz="2000" b="1" i="1" dirty="0"/>
              <a:t>”</a:t>
            </a:r>
            <a:r>
              <a:rPr lang="sv-SE" sz="2000" dirty="0"/>
              <a:t> </a:t>
            </a:r>
          </a:p>
          <a:p>
            <a:pPr algn="ctr"/>
            <a:r>
              <a:rPr lang="sv-SE" sz="2000" dirty="0"/>
              <a:t>är en checklista som ni föräldrar kan fylla i hemma som underlag för  samtal om uppdelning av hemmasysslor</a:t>
            </a:r>
          </a:p>
        </p:txBody>
      </p:sp>
      <p:pic>
        <p:nvPicPr>
          <p:cNvPr id="6" name="Bildobjekt 5">
            <a:extLst>
              <a:ext uri="{FF2B5EF4-FFF2-40B4-BE49-F238E27FC236}">
                <a16:creationId xmlns:a16="http://schemas.microsoft.com/office/drawing/2014/main" id="{2C961D1B-C561-419F-AAFA-1209281C40A5}"/>
              </a:ext>
            </a:extLst>
          </p:cNvPr>
          <p:cNvPicPr>
            <a:picLocks noChangeAspect="1"/>
          </p:cNvPicPr>
          <p:nvPr/>
        </p:nvPicPr>
        <p:blipFill>
          <a:blip r:embed="rId3"/>
          <a:stretch>
            <a:fillRect/>
          </a:stretch>
        </p:blipFill>
        <p:spPr>
          <a:xfrm>
            <a:off x="8168325" y="1073468"/>
            <a:ext cx="3932235" cy="5629275"/>
          </a:xfrm>
          <a:prstGeom prst="rect">
            <a:avLst/>
          </a:prstGeom>
          <a:effectLst>
            <a:outerShdw blurRad="50800" dist="38100" dir="2700000" algn="tl" rotWithShape="0">
              <a:prstClr val="black">
                <a:alpha val="40000"/>
              </a:prstClr>
            </a:outerShdw>
          </a:effectLst>
        </p:spPr>
      </p:pic>
      <p:pic>
        <p:nvPicPr>
          <p:cNvPr id="9" name="Platshållare för innehåll 4">
            <a:extLst>
              <a:ext uri="{FF2B5EF4-FFF2-40B4-BE49-F238E27FC236}">
                <a16:creationId xmlns:a16="http://schemas.microsoft.com/office/drawing/2014/main" id="{7A75FA87-6B38-4C89-8332-3E2AFD10B1B8}"/>
              </a:ext>
            </a:extLst>
          </p:cNvPr>
          <p:cNvPicPr>
            <a:picLocks noGrp="1" noChangeAspect="1"/>
          </p:cNvPicPr>
          <p:nvPr>
            <p:ph idx="1"/>
          </p:nvPr>
        </p:nvPicPr>
        <p:blipFill>
          <a:blip r:embed="rId4"/>
          <a:stretch>
            <a:fillRect/>
          </a:stretch>
        </p:blipFill>
        <p:spPr>
          <a:xfrm>
            <a:off x="4772025" y="411163"/>
            <a:ext cx="3749529" cy="5457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270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000" dirty="0"/>
              <a:t>Tankar att ta med till nästa träff?</a:t>
            </a:r>
          </a:p>
          <a:p>
            <a:pPr marL="0" indent="0" algn="ctr">
              <a:buNone/>
            </a:pPr>
            <a:endParaRPr lang="sv-SE" sz="4000" dirty="0"/>
          </a:p>
          <a:p>
            <a:pPr marL="0" indent="0" algn="ctr">
              <a:buNone/>
            </a:pPr>
            <a:r>
              <a:rPr lang="sv-SE" sz="40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801098" y="1396289"/>
            <a:ext cx="4624342" cy="1325563"/>
          </a:xfrm>
        </p:spPr>
        <p:txBody>
          <a:bodyPr>
            <a:normAutofit/>
          </a:bodyPr>
          <a:lstStyle/>
          <a:p>
            <a:r>
              <a:rPr lang="sv-SE" b="1" dirty="0">
                <a:latin typeface="Modern Love" panose="04090805081005020601" pitchFamily="82" charset="0"/>
              </a:rPr>
              <a:t>FÖR DIG SOM VILL VETA MER</a:t>
            </a:r>
            <a:endParaRPr lang="sv-SE" b="1">
              <a:latin typeface="Modern Love" panose="04090805081005020601" pitchFamily="82" charset="0"/>
            </a:endParaRPr>
          </a:p>
        </p:txBody>
      </p:sp>
      <p:sp>
        <p:nvSpPr>
          <p:cNvPr id="24" name="Oval 2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Bildobjekt 8" descr="En bild som visar ritning&#10;&#10;Automatiskt genererad beskrivning">
            <a:extLst>
              <a:ext uri="{FF2B5EF4-FFF2-40B4-BE49-F238E27FC236}">
                <a16:creationId xmlns:a16="http://schemas.microsoft.com/office/drawing/2014/main" id="{BEFE0643-F272-41C7-B22C-32B445AD7939}"/>
              </a:ext>
            </a:extLst>
          </p:cNvPr>
          <p:cNvPicPr>
            <a:picLocks noChangeAspect="1"/>
          </p:cNvPicPr>
          <p:nvPr/>
        </p:nvPicPr>
        <p:blipFill rotWithShape="1">
          <a:blip r:embed="rId2"/>
          <a:srcRect t="6636" r="5" b="22867"/>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805543" y="2871982"/>
            <a:ext cx="4558309" cy="3181684"/>
          </a:xfrm>
        </p:spPr>
        <p:txBody>
          <a:bodyPr anchor="t">
            <a:normAutofit lnSpcReduction="10000"/>
          </a:bodyPr>
          <a:lstStyle/>
          <a:p>
            <a:pPr marL="0" lvl="0" indent="0" algn="ctr">
              <a:buNone/>
            </a:pPr>
            <a:r>
              <a:rPr lang="sv-SE" sz="1400" b="1" dirty="0"/>
              <a:t>Att bli förälder</a:t>
            </a:r>
            <a:r>
              <a:rPr lang="sv-SE" sz="1400" dirty="0"/>
              <a:t>, 1177.se  </a:t>
            </a:r>
          </a:p>
          <a:p>
            <a:pPr marL="0" lvl="0" indent="0" algn="ctr">
              <a:buNone/>
            </a:pPr>
            <a:r>
              <a:rPr lang="sv-SE" sz="1400" dirty="0"/>
              <a:t>         </a:t>
            </a:r>
          </a:p>
          <a:p>
            <a:pPr marL="0" lvl="0" indent="0" algn="ctr">
              <a:buNone/>
            </a:pPr>
            <a:r>
              <a:rPr lang="sv-SE" sz="1400" b="1" dirty="0"/>
              <a:t>Leva med barn (Kapitel: ”Vara tillsammans” ”Syskon”, ”Vem ska stanna hemma”), </a:t>
            </a:r>
            <a:r>
              <a:rPr lang="sv-SE" sz="1400" dirty="0"/>
              <a:t>Köhler, M., Reuter, A. &amp; Tell, J., Gothia Fortbildning 2016</a:t>
            </a:r>
            <a:br>
              <a:rPr lang="sv-SE" sz="1400" u="sng" dirty="0"/>
            </a:br>
            <a:endParaRPr lang="sv-SE" sz="1400" dirty="0"/>
          </a:p>
          <a:p>
            <a:pPr marL="0" lvl="0" indent="0" algn="ctr">
              <a:buNone/>
            </a:pPr>
            <a:r>
              <a:rPr lang="sv-SE" sz="1400" b="1" dirty="0"/>
              <a:t>BVC-Elvis </a:t>
            </a:r>
            <a:br>
              <a:rPr lang="sv-SE" sz="1400" dirty="0"/>
            </a:br>
            <a:r>
              <a:rPr lang="sv-SE" sz="1400" dirty="0"/>
              <a:t>Att få syskon </a:t>
            </a:r>
            <a:r>
              <a:rPr lang="sv-SE" sz="1400" u="sng" dirty="0">
                <a:hlinkClick r:id="rId3"/>
              </a:rPr>
              <a:t>https://www.medscinet.com/bvcelvis/att-fa-syskon.aspx</a:t>
            </a:r>
            <a:br>
              <a:rPr lang="sv-SE" sz="1400" u="sng" dirty="0"/>
            </a:br>
            <a:endParaRPr lang="sv-SE" sz="1400" dirty="0"/>
          </a:p>
          <a:p>
            <a:pPr marL="0" lvl="0" indent="0" algn="ctr">
              <a:buNone/>
            </a:pPr>
            <a:r>
              <a:rPr lang="sv-SE" sz="1400" b="1" dirty="0"/>
              <a:t>BVC-</a:t>
            </a:r>
            <a:r>
              <a:rPr lang="sv-SE" sz="1400" b="1" dirty="0" err="1"/>
              <a:t>podden</a:t>
            </a:r>
            <a:r>
              <a:rPr lang="sv-SE" sz="1400" b="1" dirty="0"/>
              <a:t> </a:t>
            </a:r>
            <a:br>
              <a:rPr lang="sv-SE" sz="1400" dirty="0"/>
            </a:br>
            <a:r>
              <a:rPr lang="sv-SE" sz="1400" dirty="0"/>
              <a:t>Avsnitt: ”Att prata om sex, det är bra. Och viktigt.”, </a:t>
            </a:r>
            <a:br>
              <a:rPr lang="sv-SE" sz="1400" dirty="0"/>
            </a:br>
            <a:r>
              <a:rPr lang="sv-SE" sz="1400" dirty="0"/>
              <a:t>Avsnitt: ”Bråkar man mycket är det dåligt. Punkt.”</a:t>
            </a:r>
            <a:br>
              <a:rPr lang="sv-SE" sz="1400" dirty="0"/>
            </a:br>
            <a:r>
              <a:rPr lang="sv-SE" sz="1400" dirty="0"/>
              <a:t>Avsnitt: ”Att få syskon”</a:t>
            </a:r>
            <a:br>
              <a:rPr lang="sv-SE" sz="1400" dirty="0"/>
            </a:br>
            <a:r>
              <a:rPr lang="sv-SE" sz="1400" dirty="0"/>
              <a:t>Avsnitt: ”Varför bråkar syskon?”</a:t>
            </a:r>
          </a:p>
          <a:p>
            <a:endParaRPr lang="sv-SE" sz="1100" dirty="0"/>
          </a:p>
        </p:txBody>
      </p:sp>
      <p:sp>
        <p:nvSpPr>
          <p:cNvPr id="26" name="Freeform: Shape 2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objekt 5" descr="En bild som visar person, sitter, mat, barn&#10;&#10;Automatiskt genererad beskrivning">
            <a:extLst>
              <a:ext uri="{FF2B5EF4-FFF2-40B4-BE49-F238E27FC236}">
                <a16:creationId xmlns:a16="http://schemas.microsoft.com/office/drawing/2014/main" id="{5984911D-1679-470F-9DBC-5DDD176F7587}"/>
              </a:ext>
            </a:extLst>
          </p:cNvPr>
          <p:cNvPicPr>
            <a:picLocks noChangeAspect="1"/>
          </p:cNvPicPr>
          <p:nvPr/>
        </p:nvPicPr>
        <p:blipFill rotWithShape="1">
          <a:blip r:embed="rId4"/>
          <a:srcRect r="4" b="20753"/>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5"/>
          <a:srcRect t="11447" r="-4" b="469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0"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44E59C24-1C83-4A6B-A066-95B143774BEA}"/>
              </a:ext>
            </a:extLst>
          </p:cNvPr>
          <p:cNvPicPr>
            <a:picLocks noChangeAspect="1"/>
          </p:cNvPicPr>
          <p:nvPr/>
        </p:nvPicPr>
        <p:blipFill rotWithShape="1">
          <a:blip r:embed="rId6"/>
          <a:srcRect t="32644" r="1" b="5605"/>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786</Words>
  <Application>Microsoft Office PowerPoint</Application>
  <PresentationFormat>Bredbild</PresentationFormat>
  <Paragraphs>74</Paragraphs>
  <Slides>8</Slides>
  <Notes>5</Notes>
  <HiddenSlides>0</HiddenSlides>
  <MMClips>1</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8</vt:i4>
      </vt:variant>
    </vt:vector>
  </HeadingPairs>
  <TitlesOfParts>
    <vt:vector size="15" baseType="lpstr">
      <vt:lpstr>Arial</vt:lpstr>
      <vt:lpstr>Calibri</vt:lpstr>
      <vt:lpstr>Calibri Light</vt:lpstr>
      <vt:lpstr>Gill Sans MT</vt:lpstr>
      <vt:lpstr>Modern Love</vt:lpstr>
      <vt:lpstr>Office-tema</vt:lpstr>
      <vt:lpstr>Office-tema</vt:lpstr>
      <vt:lpstr> Nationella Utvecklingsgruppen för Föräldraskapsstöd i Grupp</vt:lpstr>
      <vt:lpstr>Välkomna!</vt:lpstr>
      <vt:lpstr>SYFTET MED DAGENS DISKUSSIONSTEMA</vt:lpstr>
      <vt:lpstr>HUR SER DITT DIAGRAM UT?</vt:lpstr>
      <vt:lpstr>DISKUSSIONS FRÅGOR</vt:lpstr>
      <vt:lpstr>PROVA GÄRNA DETTA  HEMMA</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Nathalie Aranda Gani</dc:creator>
  <cp:lastModifiedBy>Nathalie Aranda Gani</cp:lastModifiedBy>
  <cp:revision>36</cp:revision>
  <dcterms:created xsi:type="dcterms:W3CDTF">2020-12-07T11:52:47Z</dcterms:created>
  <dcterms:modified xsi:type="dcterms:W3CDTF">2022-01-25T20:56:56Z</dcterms:modified>
</cp:coreProperties>
</file>