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58" r:id="rId4"/>
    <p:sldId id="259" r:id="rId5"/>
    <p:sldId id="263" r:id="rId6"/>
    <p:sldId id="260" r:id="rId7"/>
    <p:sldId id="261" r:id="rId8"/>
    <p:sldId id="262"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112" autoAdjust="0"/>
  </p:normalViewPr>
  <p:slideViewPr>
    <p:cSldViewPr snapToGrid="0">
      <p:cViewPr varScale="1">
        <p:scale>
          <a:sx n="49" d="100"/>
          <a:sy n="49" d="100"/>
        </p:scale>
        <p:origin x="1336" y="4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766B0-F17B-4BEF-822C-EFEB7ED4851C}" type="datetimeFigureOut">
              <a:rPr lang="sv-SE" smtClean="0"/>
              <a:t>2022-01-25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ED684-1E94-472B-9638-2E2349B71CE9}" type="slidenum">
              <a:rPr lang="sv-SE" smtClean="0"/>
              <a:t>‹#›</a:t>
            </a:fld>
            <a:endParaRPr lang="sv-SE"/>
          </a:p>
        </p:txBody>
      </p:sp>
    </p:spTree>
    <p:extLst>
      <p:ext uri="{BB962C8B-B14F-4D97-AF65-F5344CB8AC3E}">
        <p14:creationId xmlns:p14="http://schemas.microsoft.com/office/powerpoint/2010/main" val="349386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Digital genomgång: -vet alla hur man kan stänga av och på ljudet? Hitta eventuell chatt och hur man räcker upp handen? hur tar vi ordet idag?</a:t>
            </a:r>
            <a:r>
              <a:rPr lang="fr-FR" dirty="0"/>
              <a:t> (Laget runt, handu</a:t>
            </a:r>
            <a:r>
              <a:rPr lang="sv-SE" dirty="0"/>
              <a:t>ppräckning, säga sitt namn, skriva i chatten?) MUTE när vi inte själva pratar, VIDEO PÅ när vi pratar</a:t>
            </a:r>
          </a:p>
          <a:p>
            <a:pPr marL="342900" indent="-342900">
              <a:buFont typeface="Arial" panose="020B0604020202020204" pitchFamily="34" charset="0"/>
              <a:buChar char="•"/>
            </a:pPr>
            <a:r>
              <a:rPr lang="sv-SE" dirty="0"/>
              <a:t>Tidsramar: -hur lång tid är träffen? Pauser</a:t>
            </a:r>
            <a:r>
              <a:rPr lang="fr-FR" dirty="0"/>
              <a:t>?</a:t>
            </a:r>
            <a:endParaRPr lang="sv-SE" dirty="0"/>
          </a:p>
          <a:p>
            <a:pPr marL="342900" indent="-342900">
              <a:buFont typeface="Arial" panose="020B0604020202020204" pitchFamily="34" charset="0"/>
              <a:buChar char="•"/>
            </a:pPr>
            <a:r>
              <a:rPr lang="sv-SE" dirty="0"/>
              <a:t>Nya ansikten? Ta en presentationsrunda: börja med dig själv, gå sedan laget runt</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2</a:t>
            </a:fld>
            <a:endParaRPr lang="sv-SE" dirty="0"/>
          </a:p>
        </p:txBody>
      </p:sp>
    </p:spTree>
    <p:extLst>
      <p:ext uri="{BB962C8B-B14F-4D97-AF65-F5344CB8AC3E}">
        <p14:creationId xmlns:p14="http://schemas.microsoft.com/office/powerpoint/2010/main" val="424705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bra att tidigt prata om hur man som föräldrar ser på att dricka alkohol. Även som måttligt alkoholpåverkad beter man sig lite annorlunda. Personers tempo, tålamod och hur man uttrycker sig förändras. </a:t>
            </a:r>
            <a:r>
              <a:rPr lang="sv-SE" sz="1200" b="1" kern="1200" dirty="0">
                <a:solidFill>
                  <a:schemeClr val="tx1"/>
                </a:solidFill>
                <a:effectLst/>
                <a:latin typeface="+mn-lt"/>
                <a:ea typeface="+mn-ea"/>
                <a:cs typeface="+mn-cs"/>
              </a:rPr>
              <a:t>Barn trivs bäst med det förutsägbara eftersom det skapar trygghet.</a:t>
            </a:r>
            <a:r>
              <a:rPr lang="sv-SE" sz="1200" kern="1200" dirty="0">
                <a:solidFill>
                  <a:schemeClr val="tx1"/>
                </a:solidFill>
                <a:effectLst/>
                <a:latin typeface="+mn-lt"/>
                <a:ea typeface="+mn-ea"/>
                <a:cs typeface="+mn-cs"/>
              </a:rPr>
              <a:t> Om föräldrarnas beteende förändras, kan det skapa stress hos små barn. Barn reagerar på små beteendeförändringar hos föräldrar - skillnaden blir större för barnet än vad vi som vuxna föreställer oss. Sådant både späda och små barn kan reagera på i en miljö med berusade människor är höga, plötsliga ljud, obekanta lukter och att föräldrar och andra tar i barnet på annorlunda sätt. (Ref: Tänk efter i vilket sällskap du berusar dig). Vid alkoholintag försämras förmågan att se till barnets behov. Risken att ett barn ska råka ut för ett olycksfall ökar när den vuxna som har omsorg om barnet är påverkad av alkohol. Spädbarn ska inte sova i samma säng som en påverkad förälder, alkohol och/eller drogpåverkan minskar förälderns uppmärksamhet för barnets behov. </a:t>
            </a:r>
          </a:p>
          <a:p>
            <a:r>
              <a:rPr lang="sv-SE" sz="1200" b="1" kern="1200" dirty="0">
                <a:solidFill>
                  <a:schemeClr val="tx1"/>
                </a:solidFill>
                <a:effectLst/>
                <a:latin typeface="+mn-lt"/>
                <a:ea typeface="+mn-ea"/>
                <a:cs typeface="+mn-cs"/>
              </a:rPr>
              <a:t>Vart femte barn i Sverige har någon gång under uppväxten haft minst en förälder med alkoholproblem. </a:t>
            </a:r>
          </a:p>
          <a:p>
            <a:r>
              <a:rPr lang="sv-SE" sz="1200" b="1" kern="1200" dirty="0">
                <a:solidFill>
                  <a:schemeClr val="tx1"/>
                </a:solidFill>
                <a:effectLst/>
                <a:latin typeface="+mn-lt"/>
                <a:ea typeface="+mn-ea"/>
                <a:cs typeface="+mn-cs"/>
              </a:rPr>
              <a:t>Vart tionde barn i Sverige uppger att de påverkats mycket negativt av att växa upp i en familj där en förälder har alkoholproblem. </a:t>
            </a:r>
            <a:r>
              <a:rPr lang="sv-SE" sz="1200" b="0" i="0" kern="1200" dirty="0">
                <a:solidFill>
                  <a:schemeClr val="tx1"/>
                </a:solidFill>
                <a:effectLst/>
                <a:latin typeface="+mn-lt"/>
                <a:ea typeface="+mn-ea"/>
                <a:cs typeface="+mn-cs"/>
              </a:rPr>
              <a:t>CAN – Centralförbundet för alkohol- och narkotikaupplysning https://www.can.se/om-can/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Passiv rökning är farligt för alla, men särskilt för barn som inte har färdigutvecklade lungor och immunsystem. Barn till rökande föräldrar får oftare luftvägsinfektion och öroninflammation. Passiv rökning ökar också risken för allergier och förvärrar symtomen hos barn med astma. (ref 4) Det kan vara svårt att sluta med tobak, men viktigt att fundera över hur barnen kan skyddas.</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3</a:t>
            </a:fld>
            <a:endParaRPr lang="sv-SE" dirty="0"/>
          </a:p>
        </p:txBody>
      </p:sp>
    </p:spTree>
    <p:extLst>
      <p:ext uri="{BB962C8B-B14F-4D97-AF65-F5344CB8AC3E}">
        <p14:creationId xmlns:p14="http://schemas.microsoft.com/office/powerpoint/2010/main" val="374098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kern="1200" dirty="0">
                <a:solidFill>
                  <a:schemeClr val="tx1"/>
                </a:solidFill>
                <a:effectLst/>
                <a:latin typeface="+mn-lt"/>
                <a:ea typeface="+mn-ea"/>
                <a:cs typeface="+mn-cs"/>
              </a:rPr>
              <a:t>Filmer (länkar i </a:t>
            </a:r>
            <a:r>
              <a:rPr lang="sv-SE" sz="1000" b="1" kern="1200" dirty="0" err="1">
                <a:solidFill>
                  <a:schemeClr val="tx1"/>
                </a:solidFill>
                <a:effectLst/>
                <a:latin typeface="+mn-lt"/>
                <a:ea typeface="+mn-ea"/>
                <a:cs typeface="+mn-cs"/>
              </a:rPr>
              <a:t>ppt</a:t>
            </a:r>
            <a:r>
              <a:rPr lang="sv-SE" sz="1000" b="1" kern="1200" dirty="0">
                <a:solidFill>
                  <a:schemeClr val="tx1"/>
                </a:solidFill>
                <a:effectLst/>
                <a:latin typeface="+mn-lt"/>
                <a:ea typeface="+mn-ea"/>
                <a:cs typeface="+mn-cs"/>
              </a:rPr>
              <a:t>-bilden)</a:t>
            </a:r>
            <a:endParaRPr lang="sv-SE" sz="1000" kern="1200" dirty="0">
              <a:solidFill>
                <a:schemeClr val="tx1"/>
              </a:solidFill>
              <a:effectLst/>
              <a:latin typeface="+mn-lt"/>
              <a:ea typeface="+mn-ea"/>
              <a:cs typeface="+mn-cs"/>
            </a:endParaRPr>
          </a:p>
          <a:p>
            <a:r>
              <a:rPr lang="sv-SE" sz="1000" b="1" i="1" kern="1200" dirty="0">
                <a:solidFill>
                  <a:schemeClr val="tx1"/>
                </a:solidFill>
                <a:effectLst/>
                <a:latin typeface="+mn-lt"/>
                <a:ea typeface="+mn-ea"/>
                <a:cs typeface="+mn-cs"/>
              </a:rPr>
              <a:t>Vad ska du dricka när du blir stor?</a:t>
            </a:r>
            <a:r>
              <a:rPr lang="sv-SE" sz="1000" i="1" kern="1200" dirty="0">
                <a:solidFill>
                  <a:schemeClr val="tx1"/>
                </a:solidFill>
                <a:effectLst/>
                <a:latin typeface="+mn-lt"/>
                <a:ea typeface="+mn-ea"/>
                <a:cs typeface="+mn-cs"/>
              </a:rPr>
              <a:t> </a:t>
            </a:r>
            <a:br>
              <a:rPr lang="sv-SE" sz="1000" i="1" kern="1200" dirty="0">
                <a:solidFill>
                  <a:schemeClr val="tx1"/>
                </a:solidFill>
                <a:effectLst/>
                <a:latin typeface="+mn-lt"/>
                <a:ea typeface="+mn-ea"/>
                <a:cs typeface="+mn-cs"/>
              </a:rPr>
            </a:br>
            <a:r>
              <a:rPr lang="sv-SE" sz="1000" i="1" kern="1200" dirty="0">
                <a:solidFill>
                  <a:schemeClr val="tx1"/>
                </a:solidFill>
                <a:effectLst/>
                <a:latin typeface="+mn-lt"/>
                <a:ea typeface="+mn-ea"/>
                <a:cs typeface="+mn-cs"/>
              </a:rPr>
              <a:t>Barns röster om alkohol och vuxnas</a:t>
            </a:r>
            <a:r>
              <a:rPr lang="sv-SE" sz="1000" b="1" kern="1200" dirty="0">
                <a:solidFill>
                  <a:schemeClr val="tx1"/>
                </a:solidFill>
                <a:effectLst/>
                <a:latin typeface="+mn-lt"/>
                <a:ea typeface="+mn-ea"/>
                <a:cs typeface="+mn-cs"/>
              </a:rPr>
              <a:t> </a:t>
            </a:r>
            <a:r>
              <a:rPr lang="sv-SE" sz="1000" i="1" kern="1200" dirty="0">
                <a:solidFill>
                  <a:schemeClr val="tx1"/>
                </a:solidFill>
                <a:effectLst/>
                <a:latin typeface="+mn-lt"/>
                <a:ea typeface="+mn-ea"/>
                <a:cs typeface="+mn-cs"/>
              </a:rPr>
              <a:t>drickande</a:t>
            </a:r>
            <a:r>
              <a:rPr lang="sv-SE" sz="1000" b="1" kern="1200" dirty="0">
                <a:solidFill>
                  <a:schemeClr val="tx1"/>
                </a:solidFill>
                <a:effectLst/>
                <a:latin typeface="+mn-lt"/>
                <a:ea typeface="+mn-ea"/>
                <a:cs typeface="+mn-cs"/>
              </a:rPr>
              <a:t> </a:t>
            </a:r>
            <a:r>
              <a:rPr lang="sv-SE" sz="1000" kern="1200" dirty="0">
                <a:solidFill>
                  <a:schemeClr val="tx1"/>
                </a:solidFill>
                <a:effectLst/>
                <a:latin typeface="+mn-lt"/>
                <a:ea typeface="+mn-ea"/>
                <a:cs typeface="+mn-cs"/>
              </a:rPr>
              <a:t>är ett material </a:t>
            </a:r>
            <a:r>
              <a:rPr lang="sv-SE" sz="1000" u="none" kern="1200" dirty="0">
                <a:solidFill>
                  <a:schemeClr val="tx1"/>
                </a:solidFill>
                <a:effectLst/>
                <a:latin typeface="+mn-lt"/>
                <a:ea typeface="+mn-ea"/>
                <a:cs typeface="+mn-cs"/>
              </a:rPr>
              <a:t>framtaget av </a:t>
            </a:r>
            <a:r>
              <a:rPr lang="sv-SE" sz="1000" kern="1200" dirty="0">
                <a:solidFill>
                  <a:schemeClr val="tx1"/>
                </a:solidFill>
                <a:effectLst/>
                <a:latin typeface="+mn-lt"/>
                <a:ea typeface="+mn-ea"/>
                <a:cs typeface="+mn-cs"/>
              </a:rPr>
              <a:t>Folkhälsomyndigheten. Länk till handledning finns i manualen</a:t>
            </a:r>
            <a:r>
              <a:rPr lang="sv-SE" sz="1000" u="sng" kern="1200" dirty="0">
                <a:solidFill>
                  <a:schemeClr val="tx1"/>
                </a:solidFill>
                <a:effectLst/>
                <a:latin typeface="+mn-lt"/>
                <a:ea typeface="+mn-ea"/>
                <a:cs typeface="+mn-cs"/>
              </a:rPr>
              <a:t> </a:t>
            </a:r>
            <a:br>
              <a:rPr lang="sv-SE" sz="1000" u="sng" kern="1200" dirty="0">
                <a:solidFill>
                  <a:schemeClr val="tx1"/>
                </a:solidFill>
                <a:effectLst/>
                <a:latin typeface="+mn-lt"/>
                <a:ea typeface="+mn-ea"/>
                <a:cs typeface="+mn-cs"/>
              </a:rPr>
            </a:br>
            <a:endParaRPr lang="sv-SE" sz="1000" b="0" i="0" u="sng" kern="1200" dirty="0">
              <a:solidFill>
                <a:schemeClr val="tx1"/>
              </a:solidFill>
              <a:effectLst/>
              <a:latin typeface="+mn-lt"/>
              <a:ea typeface="+mn-ea"/>
              <a:cs typeface="+mn-cs"/>
            </a:endParaRPr>
          </a:p>
          <a:p>
            <a:r>
              <a:rPr lang="sv-SE" sz="1000" b="1" i="1" kern="1200" dirty="0">
                <a:solidFill>
                  <a:schemeClr val="tx1"/>
                </a:solidFill>
                <a:effectLst/>
                <a:latin typeface="+mn-lt"/>
                <a:ea typeface="+mn-ea"/>
                <a:cs typeface="+mn-cs"/>
              </a:rPr>
              <a:t>Skydda barn mot tobaksrök.</a:t>
            </a:r>
            <a:r>
              <a:rPr lang="sv-SE" sz="1000" kern="1200" dirty="0">
                <a:solidFill>
                  <a:schemeClr val="tx1"/>
                </a:solidFill>
                <a:effectLst/>
                <a:latin typeface="+mn-lt"/>
                <a:ea typeface="+mn-ea"/>
                <a:cs typeface="+mn-cs"/>
              </a:rPr>
              <a:t> </a:t>
            </a:r>
            <a:br>
              <a:rPr lang="sv-SE" sz="1000" kern="1200" dirty="0">
                <a:solidFill>
                  <a:schemeClr val="tx1"/>
                </a:solidFill>
                <a:effectLst/>
                <a:latin typeface="+mn-lt"/>
                <a:ea typeface="+mn-ea"/>
                <a:cs typeface="+mn-cs"/>
              </a:rPr>
            </a:br>
            <a:r>
              <a:rPr lang="sv-SE" sz="1000" kern="1200" dirty="0">
                <a:solidFill>
                  <a:schemeClr val="tx1"/>
                </a:solidFill>
                <a:effectLst/>
                <a:latin typeface="+mn-lt"/>
                <a:ea typeface="+mn-ea"/>
                <a:cs typeface="+mn-cs"/>
              </a:rPr>
              <a:t>Kort film, bilder och diskussionsfrågor. </a:t>
            </a:r>
            <a:br>
              <a:rPr lang="sv-SE" sz="1000" kern="1200" dirty="0">
                <a:solidFill>
                  <a:schemeClr val="tx1"/>
                </a:solidFill>
                <a:effectLst/>
                <a:latin typeface="+mn-lt"/>
                <a:ea typeface="+mn-ea"/>
                <a:cs typeface="+mn-cs"/>
              </a:rPr>
            </a:br>
            <a:r>
              <a:rPr lang="sv-SE" sz="1000" kern="1200" dirty="0">
                <a:solidFill>
                  <a:schemeClr val="tx1"/>
                </a:solidFill>
                <a:effectLst/>
                <a:latin typeface="+mn-lt"/>
                <a:ea typeface="+mn-ea"/>
                <a:cs typeface="+mn-cs"/>
              </a:rPr>
              <a:t>Broschyrer som finns på olika spark, länk i manualen.</a:t>
            </a:r>
          </a:p>
          <a:p>
            <a:endParaRPr lang="sv-SE"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kern="1200" dirty="0">
                <a:solidFill>
                  <a:schemeClr val="tx1"/>
                </a:solidFill>
                <a:effectLst/>
                <a:latin typeface="+mn-lt"/>
                <a:ea typeface="+mn-ea"/>
                <a:cs typeface="+mn-cs"/>
              </a:rPr>
              <a:t>(OBS! Visa film på YouTube,- glöm inte att öppna i eget fönster och sedan dela via ditt digitala verktyg, dvs klicka inte på länken i bilden under presentationen utan gör det innan</a:t>
            </a:r>
            <a:r>
              <a:rPr lang="sv-SE" sz="1000" kern="1200" dirty="0">
                <a:solidFill>
                  <a:schemeClr val="tx1"/>
                </a:solidFill>
                <a:effectLst/>
                <a:latin typeface="+mn-lt"/>
                <a:ea typeface="+mn-ea"/>
                <a:cs typeface="+mn-cs"/>
              </a:rPr>
              <a:t>)</a:t>
            </a:r>
          </a:p>
          <a:p>
            <a:endParaRPr lang="sv-SE"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a:solidFill>
                <a:schemeClr val="tx1"/>
              </a:solidFill>
              <a:effectLst/>
              <a:latin typeface="+mn-lt"/>
              <a:ea typeface="+mn-ea"/>
              <a:cs typeface="+mn-cs"/>
            </a:endParaRPr>
          </a:p>
          <a:p>
            <a:endParaRPr lang="sv-SE" u="none" dirty="0"/>
          </a:p>
        </p:txBody>
      </p:sp>
      <p:sp>
        <p:nvSpPr>
          <p:cNvPr id="4" name="Platshållare för bildnummer 3"/>
          <p:cNvSpPr>
            <a:spLocks noGrp="1"/>
          </p:cNvSpPr>
          <p:nvPr>
            <p:ph type="sldNum" sz="quarter" idx="5"/>
          </p:nvPr>
        </p:nvSpPr>
        <p:spPr/>
        <p:txBody>
          <a:bodyPr/>
          <a:lstStyle/>
          <a:p>
            <a:fld id="{03DED684-1E94-472B-9638-2E2349B71CE9}" type="slidenum">
              <a:rPr lang="sv-SE" smtClean="0"/>
              <a:t>4</a:t>
            </a:fld>
            <a:endParaRPr lang="sv-SE"/>
          </a:p>
        </p:txBody>
      </p:sp>
    </p:spTree>
    <p:extLst>
      <p:ext uri="{BB962C8B-B14F-4D97-AF65-F5344CB8AC3E}">
        <p14:creationId xmlns:p14="http://schemas.microsoft.com/office/powerpoint/2010/main" val="385735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Uppföljningsfrågor:</a:t>
            </a:r>
          </a:p>
          <a:p>
            <a:r>
              <a:rPr lang="sv-SE" b="0" i="0" dirty="0">
                <a:solidFill>
                  <a:srgbClr val="1E1E1E"/>
                </a:solidFill>
                <a:effectLst/>
                <a:latin typeface="Lato" panose="020F0502020204030203" pitchFamily="34" charset="0"/>
              </a:rPr>
              <a:t>Hur tänker du om en barnvakt skulle dricka alkohol?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1E1E1E"/>
                </a:solidFill>
                <a:effectLst/>
                <a:latin typeface="Lato" panose="020F0502020204030203" pitchFamily="34" charset="0"/>
              </a:rPr>
              <a:t>Hur känns det om andra, till exempel släktingar eller vänner använder tobak i närheten av ditt barn? Hur kan man prata om det på ett bra sätt?</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5</a:t>
            </a:fld>
            <a:endParaRPr lang="sv-SE" dirty="0"/>
          </a:p>
        </p:txBody>
      </p:sp>
    </p:spTree>
    <p:extLst>
      <p:ext uri="{BB962C8B-B14F-4D97-AF65-F5344CB8AC3E}">
        <p14:creationId xmlns:p14="http://schemas.microsoft.com/office/powerpoint/2010/main" val="203221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6</a:t>
            </a:fld>
            <a:endParaRPr lang="sv-SE" dirty="0"/>
          </a:p>
        </p:txBody>
      </p:sp>
    </p:spTree>
    <p:extLst>
      <p:ext uri="{BB962C8B-B14F-4D97-AF65-F5344CB8AC3E}">
        <p14:creationId xmlns:p14="http://schemas.microsoft.com/office/powerpoint/2010/main" val="283365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9AB70C8-1BBD-458B-A3EA-2736799EAAC1}" type="slidenum">
              <a:rPr lang="sv-SE" smtClean="0"/>
              <a:t>7</a:t>
            </a:fld>
            <a:endParaRPr lang="sv-SE" dirty="0"/>
          </a:p>
        </p:txBody>
      </p:sp>
    </p:spTree>
    <p:extLst>
      <p:ext uri="{BB962C8B-B14F-4D97-AF65-F5344CB8AC3E}">
        <p14:creationId xmlns:p14="http://schemas.microsoft.com/office/powerpoint/2010/main" val="20882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DA5212-AE13-4C67-94E0-7A9643BF863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CCD91C3-52E9-4624-B579-8C42D8F30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63A512C-FA4C-46DD-BDB2-F7558879287F}"/>
              </a:ext>
            </a:extLst>
          </p:cNvPr>
          <p:cNvSpPr>
            <a:spLocks noGrp="1"/>
          </p:cNvSpPr>
          <p:nvPr>
            <p:ph type="dt" sz="half" idx="10"/>
          </p:nvPr>
        </p:nvSpPr>
        <p:spPr/>
        <p:txBody>
          <a:bodyPr/>
          <a:lstStyle/>
          <a:p>
            <a:fld id="{B3E7FAE5-1D9F-42B3-8DF4-B0E45753E642}" type="datetimeFigureOut">
              <a:rPr lang="sv-SE" smtClean="0"/>
              <a:t>2022-01-25</a:t>
            </a:fld>
            <a:endParaRPr lang="sv-SE" dirty="0"/>
          </a:p>
        </p:txBody>
      </p:sp>
      <p:sp>
        <p:nvSpPr>
          <p:cNvPr id="5" name="Platshållare för sidfot 4">
            <a:extLst>
              <a:ext uri="{FF2B5EF4-FFF2-40B4-BE49-F238E27FC236}">
                <a16:creationId xmlns:a16="http://schemas.microsoft.com/office/drawing/2014/main" id="{F0C1FA42-A80F-4BCA-B2E8-A644C3339E6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4629689-8CB0-4095-8E3C-81D852B44642}"/>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386297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93FA4-0A5F-4C5C-98D8-529EB8F9226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28BBFC-E3E8-4E88-91D3-A94A94CBFD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393E4B1-7B4D-47A2-BED6-2FF52566F262}"/>
              </a:ext>
            </a:extLst>
          </p:cNvPr>
          <p:cNvSpPr>
            <a:spLocks noGrp="1"/>
          </p:cNvSpPr>
          <p:nvPr>
            <p:ph type="dt" sz="half" idx="10"/>
          </p:nvPr>
        </p:nvSpPr>
        <p:spPr/>
        <p:txBody>
          <a:bodyPr/>
          <a:lstStyle/>
          <a:p>
            <a:fld id="{B3E7FAE5-1D9F-42B3-8DF4-B0E45753E642}" type="datetimeFigureOut">
              <a:rPr lang="sv-SE" smtClean="0"/>
              <a:t>2022-01-25</a:t>
            </a:fld>
            <a:endParaRPr lang="sv-SE" dirty="0"/>
          </a:p>
        </p:txBody>
      </p:sp>
      <p:sp>
        <p:nvSpPr>
          <p:cNvPr id="5" name="Platshållare för sidfot 4">
            <a:extLst>
              <a:ext uri="{FF2B5EF4-FFF2-40B4-BE49-F238E27FC236}">
                <a16:creationId xmlns:a16="http://schemas.microsoft.com/office/drawing/2014/main" id="{11243F16-2A8E-448B-8DE5-1305BEA195E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4389197-B99B-47B3-9F53-7AF5BF93CF1C}"/>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320116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BFF066-F871-2243-930B-56590E6CB7F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F4B728-990B-E745-B935-D9B43C21DF4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475127-7E38-4B46-A47E-8B22F83F928E}"/>
              </a:ext>
            </a:extLst>
          </p:cNvPr>
          <p:cNvSpPr>
            <a:spLocks noGrp="1"/>
          </p:cNvSpPr>
          <p:nvPr>
            <p:ph type="dt" sz="half" idx="10"/>
          </p:nvPr>
        </p:nvSpPr>
        <p:spPr/>
        <p:txBody>
          <a:bodyPr/>
          <a:lstStyle/>
          <a:p>
            <a:fld id="{2536DE13-328D-8644-AB0F-C2E2E7055937}" type="datetimeFigureOut">
              <a:rPr lang="sv-SE" smtClean="0"/>
              <a:t>2022-01-25</a:t>
            </a:fld>
            <a:endParaRPr lang="sv-SE" dirty="0"/>
          </a:p>
        </p:txBody>
      </p:sp>
      <p:sp>
        <p:nvSpPr>
          <p:cNvPr id="5" name="Platshållare för sidfot 4">
            <a:extLst>
              <a:ext uri="{FF2B5EF4-FFF2-40B4-BE49-F238E27FC236}">
                <a16:creationId xmlns:a16="http://schemas.microsoft.com/office/drawing/2014/main" id="{ABEAE748-745B-A842-BCD0-D5C65A0FE6E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D5C60807-6B46-684D-8685-9AF08F129B0B}"/>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67833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91969-EB70-CB4A-9C0B-0DCFBB442D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9C3104-B7A0-2A4A-B7EE-C4334FB85C4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125D35A-A3A6-ED48-9EFE-0867877857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577142A-E3C4-9843-ACBE-EAD3B013C353}"/>
              </a:ext>
            </a:extLst>
          </p:cNvPr>
          <p:cNvSpPr>
            <a:spLocks noGrp="1"/>
          </p:cNvSpPr>
          <p:nvPr>
            <p:ph type="dt" sz="half" idx="10"/>
          </p:nvPr>
        </p:nvSpPr>
        <p:spPr/>
        <p:txBody>
          <a:bodyPr/>
          <a:lstStyle/>
          <a:p>
            <a:fld id="{2536DE13-328D-8644-AB0F-C2E2E7055937}" type="datetimeFigureOut">
              <a:rPr lang="sv-SE" smtClean="0"/>
              <a:t>2022-01-25</a:t>
            </a:fld>
            <a:endParaRPr lang="sv-SE" dirty="0"/>
          </a:p>
        </p:txBody>
      </p:sp>
      <p:sp>
        <p:nvSpPr>
          <p:cNvPr id="6" name="Platshållare för sidfot 5">
            <a:extLst>
              <a:ext uri="{FF2B5EF4-FFF2-40B4-BE49-F238E27FC236}">
                <a16:creationId xmlns:a16="http://schemas.microsoft.com/office/drawing/2014/main" id="{CF195D2C-96C9-1544-8DC8-3E86F9038BA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B0EDD15D-6E9F-124F-BC16-5E49CDF36E63}"/>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447348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8C623DF-8C50-443B-B92D-168629038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9D4F762-DEED-46B2-9599-8AE8CB39E2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2C22C0-56DA-4329-A229-8472C5973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7FAE5-1D9F-42B3-8DF4-B0E45753E642}" type="datetimeFigureOut">
              <a:rPr lang="sv-SE" smtClean="0"/>
              <a:t>2022-01-25</a:t>
            </a:fld>
            <a:endParaRPr lang="sv-SE" dirty="0"/>
          </a:p>
        </p:txBody>
      </p:sp>
      <p:sp>
        <p:nvSpPr>
          <p:cNvPr id="5" name="Platshållare för sidfot 4">
            <a:extLst>
              <a:ext uri="{FF2B5EF4-FFF2-40B4-BE49-F238E27FC236}">
                <a16:creationId xmlns:a16="http://schemas.microsoft.com/office/drawing/2014/main" id="{F6C89D57-ECA3-45E4-A1F6-D3A18F492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D41990C5-D279-43DC-934B-5ACF885C6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D013F-FAE7-4B3A-B7B4-F520D8F6E161}" type="slidenum">
              <a:rPr lang="sv-SE" smtClean="0"/>
              <a:t>‹#›</a:t>
            </a:fld>
            <a:endParaRPr lang="sv-SE" dirty="0"/>
          </a:p>
        </p:txBody>
      </p:sp>
    </p:spTree>
    <p:extLst>
      <p:ext uri="{BB962C8B-B14F-4D97-AF65-F5344CB8AC3E}">
        <p14:creationId xmlns:p14="http://schemas.microsoft.com/office/powerpoint/2010/main" val="2582762530"/>
      </p:ext>
    </p:extLst>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701DCDE-E632-9B47-A35D-4F043ADCC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CE5E38E-521C-B148-8997-E31DE9791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52C0E4-A937-C04C-9C89-F3BE01F64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6DE13-328D-8644-AB0F-C2E2E7055937}" type="datetimeFigureOut">
              <a:rPr lang="sv-SE" smtClean="0"/>
              <a:t>2022-01-25</a:t>
            </a:fld>
            <a:endParaRPr lang="sv-SE" dirty="0"/>
          </a:p>
        </p:txBody>
      </p:sp>
      <p:sp>
        <p:nvSpPr>
          <p:cNvPr id="5" name="Platshållare för sidfot 4">
            <a:extLst>
              <a:ext uri="{FF2B5EF4-FFF2-40B4-BE49-F238E27FC236}">
                <a16:creationId xmlns:a16="http://schemas.microsoft.com/office/drawing/2014/main" id="{2A796D76-FF69-534F-86CA-824D8F135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0391E0B5-8AF7-F449-AD54-3950B6F22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C42A-0750-1047-9285-3DF64484E423}" type="slidenum">
              <a:rPr lang="sv-SE" smtClean="0"/>
              <a:t>‹#›</a:t>
            </a:fld>
            <a:endParaRPr lang="sv-SE" dirty="0"/>
          </a:p>
        </p:txBody>
      </p:sp>
    </p:spTree>
    <p:extLst>
      <p:ext uri="{BB962C8B-B14F-4D97-AF65-F5344CB8AC3E}">
        <p14:creationId xmlns:p14="http://schemas.microsoft.com/office/powerpoint/2010/main" val="4245040331"/>
      </p:ext>
    </p:extLst>
  </p:cSld>
  <p:clrMap bg1="lt1" tx1="dk1" bg2="lt2" tx2="dk2" accent1="accent1" accent2="accent2" accent3="accent3" accent4="accent4" accent5="accent5" accent6="accent6" hlink="hlink" folHlink="folHlink"/>
  <p:sldLayoutIdLst>
    <p:sldLayoutId id="2147483650"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folkhalsomyndigheten.se/publicerat-material/publikationsarkiv/v/vad-ska-du-dricka-nar-du-blir-stor-barns-roster-om-alkohol-och-vuxnas-drickande-film-/" TargetMode="External"/><Relationship Id="rId5" Type="http://schemas.openxmlformats.org/officeDocument/2006/relationships/hyperlink" Target="https://www.youtube.com/watch?app=desktop&amp;v=xQY2qAzB0rk" TargetMode="External"/><Relationship Id="rId4" Type="http://schemas.openxmlformats.org/officeDocument/2006/relationships/hyperlink" Target="https://www.folkhalsomyndigheten.se/publicerat-material/publikationsarkiv/t/tank-efter-i-vilket-sallskap-du-berusar-dig-handledn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www.psychologistsagainsttobacco.org/Material_for_radgivning_och_avvanjning" TargetMode="External"/><Relationship Id="rId3" Type="http://schemas.openxmlformats.org/officeDocument/2006/relationships/image" Target="../media/image27.png"/><Relationship Id="rId7" Type="http://schemas.openxmlformats.org/officeDocument/2006/relationships/hyperlink" Target="https://www.rikshandboken-bhv.se/livsvillkor/barnsakerhet/barn-och-toba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rikshandboken-bhv.se/livsvillkor/barnsakerhet/barn-och-alkohol/" TargetMode="Externa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8E2C9-9882-4575-8F67-2EC41238543E}"/>
              </a:ext>
            </a:extLst>
          </p:cNvPr>
          <p:cNvSpPr>
            <a:spLocks noGrp="1"/>
          </p:cNvSpPr>
          <p:nvPr>
            <p:ph type="title"/>
          </p:nvPr>
        </p:nvSpPr>
        <p:spPr>
          <a:xfrm>
            <a:off x="838200" y="304165"/>
            <a:ext cx="10515600" cy="559435"/>
          </a:xfrm>
          <a:solidFill>
            <a:schemeClr val="accent6">
              <a:lumMod val="20000"/>
              <a:lumOff val="80000"/>
              <a:alpha val="75000"/>
            </a:schemeClr>
          </a:solidFill>
        </p:spPr>
        <p:txBody>
          <a:bodyPr>
            <a:normAutofit/>
          </a:bodyPr>
          <a:lstStyle/>
          <a:p>
            <a:r>
              <a:rPr lang="sv-SE" sz="1600" dirty="0">
                <a:latin typeface="Gill Sans MT" panose="020B0502020104020203" pitchFamily="34" charset="0"/>
              </a:rPr>
              <a:t> Nationella Utvecklingsgruppen för Föräldraskapsstöd i Grupp</a:t>
            </a:r>
          </a:p>
        </p:txBody>
      </p:sp>
      <p:sp>
        <p:nvSpPr>
          <p:cNvPr id="3" name="Platshållare för innehåll 2">
            <a:extLst>
              <a:ext uri="{FF2B5EF4-FFF2-40B4-BE49-F238E27FC236}">
                <a16:creationId xmlns:a16="http://schemas.microsoft.com/office/drawing/2014/main" id="{9FD8B790-ECAC-44B2-99B1-FFEB2F985D0E}"/>
              </a:ext>
            </a:extLst>
          </p:cNvPr>
          <p:cNvSpPr>
            <a:spLocks noGrp="1"/>
          </p:cNvSpPr>
          <p:nvPr>
            <p:ph idx="1"/>
          </p:nvPr>
        </p:nvSpPr>
        <p:spPr>
          <a:xfrm rot="600000">
            <a:off x="1062320" y="1635891"/>
            <a:ext cx="10276840" cy="2808590"/>
          </a:xfrm>
          <a:solidFill>
            <a:schemeClr val="tx1">
              <a:lumMod val="85000"/>
              <a:lumOff val="15000"/>
            </a:schemeClr>
          </a:solidFill>
          <a:ln>
            <a:noFill/>
          </a:ln>
          <a:effectLst>
            <a:outerShdw blurRad="190500" dist="228600" dir="2700000" algn="ctr">
              <a:srgbClr val="000000">
                <a:alpha val="30000"/>
              </a:srgbClr>
            </a:outerShdw>
          </a:effectLst>
          <a:scene3d>
            <a:camera prst="orthographicFront">
              <a:rot lat="0" lon="0" rev="60000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endParaRPr lang="sv-SE" sz="4400" dirty="0">
              <a:latin typeface="Modern Love" panose="04090805081005020601" pitchFamily="82" charset="0"/>
            </a:endParaRPr>
          </a:p>
          <a:p>
            <a:pPr marL="0" indent="0" algn="ctr">
              <a:buNone/>
            </a:pPr>
            <a:r>
              <a:rPr lang="sv-SE" sz="5400" dirty="0">
                <a:solidFill>
                  <a:schemeClr val="bg1">
                    <a:lumMod val="95000"/>
                  </a:schemeClr>
                </a:solidFill>
                <a:latin typeface="Modern Love" panose="04090805081005020601" pitchFamily="82" charset="0"/>
              </a:rPr>
              <a:t>TEMA </a:t>
            </a:r>
          </a:p>
          <a:p>
            <a:pPr marL="0" indent="0" algn="ctr">
              <a:buNone/>
            </a:pPr>
            <a:r>
              <a:rPr lang="sv-SE" sz="4400" dirty="0">
                <a:solidFill>
                  <a:schemeClr val="bg1">
                    <a:lumMod val="95000"/>
                  </a:schemeClr>
                </a:solidFill>
                <a:latin typeface="Modern Love" panose="04090805081005020601" pitchFamily="82" charset="0"/>
              </a:rPr>
              <a:t>               </a:t>
            </a:r>
            <a:endParaRPr lang="sv-SE" sz="8000" dirty="0">
              <a:solidFill>
                <a:schemeClr val="bg1">
                  <a:lumMod val="95000"/>
                </a:schemeClr>
              </a:solidFill>
              <a:latin typeface="Modern Love" panose="04090805081005020601" pitchFamily="82" charset="0"/>
            </a:endParaRPr>
          </a:p>
          <a:p>
            <a:pPr marL="0" indent="0" algn="ctr">
              <a:buNone/>
            </a:pPr>
            <a:r>
              <a:rPr lang="sv-SE" sz="9600" dirty="0">
                <a:solidFill>
                  <a:schemeClr val="bg1">
                    <a:lumMod val="95000"/>
                  </a:schemeClr>
                </a:solidFill>
                <a:latin typeface="Modern Love" panose="04090805081005020601" pitchFamily="82" charset="0"/>
              </a:rPr>
              <a:t> VARDAGSLIV</a:t>
            </a:r>
          </a:p>
        </p:txBody>
      </p:sp>
      <p:pic>
        <p:nvPicPr>
          <p:cNvPr id="7" name="Bild 6" descr="Mopp och hink">
            <a:extLst>
              <a:ext uri="{FF2B5EF4-FFF2-40B4-BE49-F238E27FC236}">
                <a16:creationId xmlns:a16="http://schemas.microsoft.com/office/drawing/2014/main" id="{344D2803-0D99-4B7F-AD4F-0824CCEF02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2130" y="5300049"/>
            <a:ext cx="914400" cy="914400"/>
          </a:xfrm>
          <a:prstGeom prst="rect">
            <a:avLst/>
          </a:prstGeom>
        </p:spPr>
      </p:pic>
      <p:pic>
        <p:nvPicPr>
          <p:cNvPr id="9" name="Bild 8" descr="Sova">
            <a:extLst>
              <a:ext uri="{FF2B5EF4-FFF2-40B4-BE49-F238E27FC236}">
                <a16:creationId xmlns:a16="http://schemas.microsoft.com/office/drawing/2014/main" id="{96499434-4510-4C5D-9DBD-38147BB739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7750" y="5376631"/>
            <a:ext cx="914400" cy="914400"/>
          </a:xfrm>
          <a:prstGeom prst="rect">
            <a:avLst/>
          </a:prstGeom>
        </p:spPr>
      </p:pic>
      <p:pic>
        <p:nvPicPr>
          <p:cNvPr id="11" name="Bild 10" descr="Kundvagn">
            <a:extLst>
              <a:ext uri="{FF2B5EF4-FFF2-40B4-BE49-F238E27FC236}">
                <a16:creationId xmlns:a16="http://schemas.microsoft.com/office/drawing/2014/main" id="{D41D497E-331E-48B5-A65C-E37C526D9B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9298" y="5407620"/>
            <a:ext cx="914400" cy="914400"/>
          </a:xfrm>
          <a:prstGeom prst="rect">
            <a:avLst/>
          </a:prstGeom>
        </p:spPr>
      </p:pic>
      <p:pic>
        <p:nvPicPr>
          <p:cNvPr id="13" name="Bild 12" descr="Väckarklocka">
            <a:extLst>
              <a:ext uri="{FF2B5EF4-FFF2-40B4-BE49-F238E27FC236}">
                <a16:creationId xmlns:a16="http://schemas.microsoft.com/office/drawing/2014/main" id="{814283FB-A395-48AB-BE65-D67097AAA3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565" y="5376631"/>
            <a:ext cx="914400" cy="914400"/>
          </a:xfrm>
          <a:prstGeom prst="rect">
            <a:avLst/>
          </a:prstGeom>
        </p:spPr>
      </p:pic>
      <p:pic>
        <p:nvPicPr>
          <p:cNvPr id="15" name="Bild 14" descr="Spjälsäng">
            <a:extLst>
              <a:ext uri="{FF2B5EF4-FFF2-40B4-BE49-F238E27FC236}">
                <a16:creationId xmlns:a16="http://schemas.microsoft.com/office/drawing/2014/main" id="{8FC7D336-1782-4550-9C11-677722947C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73296" y="5300049"/>
            <a:ext cx="914400" cy="914400"/>
          </a:xfrm>
          <a:prstGeom prst="rect">
            <a:avLst/>
          </a:prstGeom>
        </p:spPr>
      </p:pic>
      <p:pic>
        <p:nvPicPr>
          <p:cNvPr id="17" name="Bild 16" descr="Drama">
            <a:extLst>
              <a:ext uri="{FF2B5EF4-FFF2-40B4-BE49-F238E27FC236}">
                <a16:creationId xmlns:a16="http://schemas.microsoft.com/office/drawing/2014/main" id="{9D56D22E-F13A-48BF-86F9-3042D465B1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39734" y="5407620"/>
            <a:ext cx="914400" cy="914400"/>
          </a:xfrm>
          <a:prstGeom prst="rect">
            <a:avLst/>
          </a:prstGeom>
        </p:spPr>
      </p:pic>
      <p:pic>
        <p:nvPicPr>
          <p:cNvPr id="23" name="Bild 22" descr="Kaffe">
            <a:extLst>
              <a:ext uri="{FF2B5EF4-FFF2-40B4-BE49-F238E27FC236}">
                <a16:creationId xmlns:a16="http://schemas.microsoft.com/office/drawing/2014/main" id="{2C79B9E9-4393-4CD5-9994-F2366FDF1DB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32178" y="5319007"/>
            <a:ext cx="914400" cy="914400"/>
          </a:xfrm>
          <a:prstGeom prst="rect">
            <a:avLst/>
          </a:prstGeom>
        </p:spPr>
      </p:pic>
      <p:pic>
        <p:nvPicPr>
          <p:cNvPr id="32" name="Bild 31" descr="Barnvagn">
            <a:extLst>
              <a:ext uri="{FF2B5EF4-FFF2-40B4-BE49-F238E27FC236}">
                <a16:creationId xmlns:a16="http://schemas.microsoft.com/office/drawing/2014/main" id="{F047D92F-FF7B-4BAD-A55A-2342C63D4C5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39639" y="5407620"/>
            <a:ext cx="914400" cy="914400"/>
          </a:xfrm>
          <a:prstGeom prst="rect">
            <a:avLst/>
          </a:prstGeom>
        </p:spPr>
      </p:pic>
      <p:pic>
        <p:nvPicPr>
          <p:cNvPr id="34" name="Bild 33" descr="Smartphone">
            <a:extLst>
              <a:ext uri="{FF2B5EF4-FFF2-40B4-BE49-F238E27FC236}">
                <a16:creationId xmlns:a16="http://schemas.microsoft.com/office/drawing/2014/main" id="{47BF5C00-270A-481C-AAB2-7CC15DC0F88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06293" y="5367172"/>
            <a:ext cx="914400" cy="914400"/>
          </a:xfrm>
          <a:prstGeom prst="rect">
            <a:avLst/>
          </a:prstGeom>
        </p:spPr>
      </p:pic>
      <p:pic>
        <p:nvPicPr>
          <p:cNvPr id="36" name="Bild 35" descr="Nappflaska">
            <a:extLst>
              <a:ext uri="{FF2B5EF4-FFF2-40B4-BE49-F238E27FC236}">
                <a16:creationId xmlns:a16="http://schemas.microsoft.com/office/drawing/2014/main" id="{7A55B353-E6E7-4162-93E6-152F8071BF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24701" y="5445952"/>
            <a:ext cx="914400" cy="914400"/>
          </a:xfrm>
          <a:prstGeom prst="rect">
            <a:avLst/>
          </a:prstGeom>
        </p:spPr>
      </p:pic>
      <p:pic>
        <p:nvPicPr>
          <p:cNvPr id="38" name="Bild 37" descr="Dukning">
            <a:extLst>
              <a:ext uri="{FF2B5EF4-FFF2-40B4-BE49-F238E27FC236}">
                <a16:creationId xmlns:a16="http://schemas.microsoft.com/office/drawing/2014/main" id="{BCEFE15B-5FFA-48F5-9B69-1EDBA8889CB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897652" y="5421907"/>
            <a:ext cx="914400" cy="914400"/>
          </a:xfrm>
          <a:prstGeom prst="rect">
            <a:avLst/>
          </a:prstGeom>
        </p:spPr>
      </p:pic>
      <p:sp>
        <p:nvSpPr>
          <p:cNvPr id="16" name="Explosion: 14 punkter 15">
            <a:extLst>
              <a:ext uri="{FF2B5EF4-FFF2-40B4-BE49-F238E27FC236}">
                <a16:creationId xmlns:a16="http://schemas.microsoft.com/office/drawing/2014/main" id="{E453DC88-F73F-4ED0-A4F4-1747B07E8E23}"/>
              </a:ext>
            </a:extLst>
          </p:cNvPr>
          <p:cNvSpPr/>
          <p:nvPr/>
        </p:nvSpPr>
        <p:spPr>
          <a:xfrm>
            <a:off x="838200" y="1015499"/>
            <a:ext cx="4367464" cy="2104616"/>
          </a:xfrm>
          <a:prstGeom prst="irregularSeal2">
            <a:avLst/>
          </a:prstGeom>
          <a:solidFill>
            <a:schemeClr val="accent6">
              <a:lumMod val="20000"/>
              <a:lumOff val="80000"/>
            </a:schemeClr>
          </a:solidFill>
          <a:ln>
            <a:solidFill>
              <a:schemeClr val="tx1"/>
            </a:solidFill>
          </a:ln>
          <a:effectLst>
            <a:glow rad="228600">
              <a:schemeClr val="accent6">
                <a:satMod val="175000"/>
                <a:alpha val="40000"/>
              </a:schemeClr>
            </a:glow>
            <a:outerShdw blurRad="50800" dist="50800" dir="5400000" algn="ctr" rotWithShape="0">
              <a:schemeClr val="tx1"/>
            </a:outerShdw>
          </a:effectLst>
          <a:scene3d>
            <a:camera prst="orthographicFront"/>
            <a:lightRig rig="threePt" dir="t"/>
          </a:scene3d>
          <a:sp3d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3200" dirty="0">
                <a:solidFill>
                  <a:schemeClr val="accent6">
                    <a:lumMod val="75000"/>
                  </a:schemeClr>
                </a:solidFill>
                <a:effectLst>
                  <a:outerShdw blurRad="38100" dist="38100" dir="2700000" algn="tl">
                    <a:srgbClr val="000000">
                      <a:alpha val="43137"/>
                    </a:srgbClr>
                  </a:outerShdw>
                </a:effectLst>
                <a:latin typeface="Modern Love" panose="04090805081005020601" pitchFamily="82" charset="0"/>
              </a:rPr>
              <a:t>Alkohol </a:t>
            </a:r>
          </a:p>
          <a:p>
            <a:r>
              <a:rPr lang="sv-SE" sz="3200" dirty="0">
                <a:solidFill>
                  <a:schemeClr val="accent6">
                    <a:lumMod val="75000"/>
                  </a:schemeClr>
                </a:solidFill>
                <a:effectLst>
                  <a:outerShdw blurRad="38100" dist="38100" dir="2700000" algn="tl">
                    <a:srgbClr val="000000">
                      <a:alpha val="43137"/>
                    </a:srgbClr>
                  </a:outerShdw>
                </a:effectLst>
                <a:latin typeface="Modern Love" panose="04090805081005020601" pitchFamily="82" charset="0"/>
              </a:rPr>
              <a:t> &amp; Tobak</a:t>
            </a:r>
          </a:p>
        </p:txBody>
      </p:sp>
    </p:spTree>
    <p:extLst>
      <p:ext uri="{BB962C8B-B14F-4D97-AF65-F5344CB8AC3E}">
        <p14:creationId xmlns:p14="http://schemas.microsoft.com/office/powerpoint/2010/main" val="125870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48A38C-2C39-F64F-A3FB-31B4773C5D58}"/>
              </a:ext>
            </a:extLst>
          </p:cNvPr>
          <p:cNvSpPr>
            <a:spLocks noGrp="1"/>
          </p:cNvSpPr>
          <p:nvPr>
            <p:ph type="ctrTitle"/>
          </p:nvPr>
        </p:nvSpPr>
        <p:spPr>
          <a:xfrm>
            <a:off x="1524000" y="1795748"/>
            <a:ext cx="9144000" cy="1460213"/>
          </a:xfrm>
          <a:solidFill>
            <a:schemeClr val="accent6">
              <a:lumMod val="20000"/>
              <a:lumOff val="80000"/>
            </a:schemeClr>
          </a:solidFill>
          <a:effectLst>
            <a:outerShdw blurRad="50800" dist="38100" dir="2700000" algn="tl" rotWithShape="0">
              <a:prstClr val="black">
                <a:alpha val="40000"/>
              </a:prstClr>
            </a:outerShdw>
          </a:effectLst>
        </p:spPr>
        <p:txBody>
          <a:bodyPr>
            <a:normAutofit/>
          </a:bodyPr>
          <a:lstStyle/>
          <a:p>
            <a:r>
              <a:rPr lang="sv-SE" sz="7300" dirty="0">
                <a:latin typeface="Modern Love" panose="020F0502020204030204" pitchFamily="34" charset="0"/>
              </a:rPr>
              <a:t>Välkomna!</a:t>
            </a:r>
          </a:p>
        </p:txBody>
      </p:sp>
      <p:sp>
        <p:nvSpPr>
          <p:cNvPr id="3" name="Underrubrik 2">
            <a:extLst>
              <a:ext uri="{FF2B5EF4-FFF2-40B4-BE49-F238E27FC236}">
                <a16:creationId xmlns:a16="http://schemas.microsoft.com/office/drawing/2014/main" id="{8879F4FE-108C-CE44-BD8D-03F7A37A6A9B}"/>
              </a:ext>
            </a:extLst>
          </p:cNvPr>
          <p:cNvSpPr>
            <a:spLocks noGrp="1"/>
          </p:cNvSpPr>
          <p:nvPr>
            <p:ph type="subTitle" idx="1"/>
          </p:nvPr>
        </p:nvSpPr>
        <p:spPr>
          <a:xfrm>
            <a:off x="1524000" y="3602038"/>
            <a:ext cx="9144000" cy="2387600"/>
          </a:xfrm>
        </p:spPr>
        <p:txBody>
          <a:bodyPr>
            <a:normAutofit/>
          </a:bodyPr>
          <a:lstStyle/>
          <a:p>
            <a:pPr marL="342900" indent="-342900">
              <a:buFont typeface="Arial" panose="020B0604020202020204" pitchFamily="34" charset="0"/>
              <a:buChar char="•"/>
            </a:pPr>
            <a:r>
              <a:rPr lang="sv-SE" sz="2900" dirty="0"/>
              <a:t>Digital genomgång</a:t>
            </a:r>
          </a:p>
          <a:p>
            <a:pPr marL="342900" indent="-342900">
              <a:buFont typeface="Arial" panose="020B0604020202020204" pitchFamily="34" charset="0"/>
              <a:buChar char="•"/>
            </a:pPr>
            <a:r>
              <a:rPr lang="sv-SE" sz="2900" dirty="0"/>
              <a:t>Tidsramar</a:t>
            </a:r>
          </a:p>
          <a:p>
            <a:pPr marL="342900" indent="-342900">
              <a:buFont typeface="Arial" panose="020B0604020202020204" pitchFamily="34" charset="0"/>
              <a:buChar char="•"/>
            </a:pPr>
            <a:r>
              <a:rPr lang="sv-SE" sz="2900" dirty="0"/>
              <a:t>Nya ansikten?</a:t>
            </a:r>
          </a:p>
          <a:p>
            <a:pPr marL="342900" indent="-342900">
              <a:buFont typeface="Arial" panose="020B0604020202020204" pitchFamily="34" charset="0"/>
              <a:buChar char="•"/>
            </a:pPr>
            <a:r>
              <a:rPr lang="sv-SE" sz="2900" dirty="0"/>
              <a:t>Dagens diskussionstema</a:t>
            </a:r>
          </a:p>
          <a:p>
            <a:pPr marL="342900" indent="-342900">
              <a:buFont typeface="Arial" panose="020B0604020202020204" pitchFamily="34" charset="0"/>
              <a:buChar char="•"/>
            </a:pPr>
            <a:endParaRPr lang="sv-SE" sz="2900" dirty="0"/>
          </a:p>
        </p:txBody>
      </p:sp>
      <p:pic>
        <p:nvPicPr>
          <p:cNvPr id="6" name="Bild 5" descr="Radiomikrofon">
            <a:extLst>
              <a:ext uri="{FF2B5EF4-FFF2-40B4-BE49-F238E27FC236}">
                <a16:creationId xmlns:a16="http://schemas.microsoft.com/office/drawing/2014/main" id="{01E661AA-4657-4519-B8AD-9037E7480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7213" y="2889909"/>
            <a:ext cx="2539333" cy="2744129"/>
          </a:xfrm>
          <a:prstGeom prst="rect">
            <a:avLst/>
          </a:prstGeom>
        </p:spPr>
      </p:pic>
      <p:sp>
        <p:nvSpPr>
          <p:cNvPr id="7" name="Explosion: 8 punkter 6">
            <a:extLst>
              <a:ext uri="{FF2B5EF4-FFF2-40B4-BE49-F238E27FC236}">
                <a16:creationId xmlns:a16="http://schemas.microsoft.com/office/drawing/2014/main" id="{4923DC11-5B69-461B-A1F1-8402450418FA}"/>
              </a:ext>
            </a:extLst>
          </p:cNvPr>
          <p:cNvSpPr/>
          <p:nvPr/>
        </p:nvSpPr>
        <p:spPr>
          <a:xfrm>
            <a:off x="8596437" y="502852"/>
            <a:ext cx="2985962" cy="3099186"/>
          </a:xfrm>
          <a:prstGeom prst="irregularSeal1">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odern Love" pitchFamily="82" charset="0"/>
              </a:rPr>
              <a:t>Obs!</a:t>
            </a:r>
          </a:p>
          <a:p>
            <a:pPr algn="ctr"/>
            <a:r>
              <a:rPr lang="sv-SE" sz="2200" b="1" dirty="0">
                <a:solidFill>
                  <a:schemeClr val="tx1"/>
                </a:solidFill>
              </a:rPr>
              <a:t>MUTE</a:t>
            </a:r>
          </a:p>
        </p:txBody>
      </p:sp>
    </p:spTree>
    <p:extLst>
      <p:ext uri="{BB962C8B-B14F-4D97-AF65-F5344CB8AC3E}">
        <p14:creationId xmlns:p14="http://schemas.microsoft.com/office/powerpoint/2010/main" val="25363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67CA9-F3E4-4918-8582-5870E429546B}"/>
              </a:ext>
            </a:extLst>
          </p:cNvPr>
          <p:cNvSpPr>
            <a:spLocks noGrp="1"/>
          </p:cNvSpPr>
          <p:nvPr>
            <p:ph type="title"/>
          </p:nvPr>
        </p:nvSpPr>
        <p:spPr>
          <a:xfrm>
            <a:off x="672029" y="589280"/>
            <a:ext cx="10906699" cy="1605280"/>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solidFill>
                  <a:schemeClr val="tx1">
                    <a:lumMod val="85000"/>
                    <a:lumOff val="15000"/>
                  </a:schemeClr>
                </a:solidFill>
                <a:latin typeface="Modern Love" panose="04090805081005020601" pitchFamily="82" charset="0"/>
              </a:rPr>
              <a:t>SYFTET MED DAGENS DISKUSSIONSTEMA</a:t>
            </a:r>
          </a:p>
        </p:txBody>
      </p:sp>
      <p:sp>
        <p:nvSpPr>
          <p:cNvPr id="3" name="Platshållare för innehåll 2">
            <a:extLst>
              <a:ext uri="{FF2B5EF4-FFF2-40B4-BE49-F238E27FC236}">
                <a16:creationId xmlns:a16="http://schemas.microsoft.com/office/drawing/2014/main" id="{DC21FE19-7A57-4B47-975D-D98044A43557}"/>
              </a:ext>
            </a:extLst>
          </p:cNvPr>
          <p:cNvSpPr>
            <a:spLocks noGrp="1"/>
          </p:cNvSpPr>
          <p:nvPr>
            <p:ph idx="1"/>
          </p:nvPr>
        </p:nvSpPr>
        <p:spPr>
          <a:xfrm>
            <a:off x="838200" y="2426647"/>
            <a:ext cx="10515600" cy="3860483"/>
          </a:xfrm>
          <a:solidFill>
            <a:schemeClr val="accent6">
              <a:lumMod val="20000"/>
              <a:lumOff val="80000"/>
              <a:alpha val="14000"/>
            </a:schemeClr>
          </a:solidFill>
          <a:effectLst/>
        </p:spPr>
        <p:txBody>
          <a:bodyPr/>
          <a:lstStyle/>
          <a:p>
            <a:pPr marL="0" indent="0">
              <a:buNone/>
            </a:pPr>
            <a:r>
              <a:rPr lang="sv-SE" dirty="0"/>
              <a:t>    </a:t>
            </a:r>
          </a:p>
          <a:p>
            <a:pPr marL="0" indent="0">
              <a:buNone/>
            </a:pPr>
            <a:endParaRPr lang="sv-SE" dirty="0"/>
          </a:p>
          <a:p>
            <a:pPr marL="0" indent="0" algn="ctr">
              <a:buNone/>
            </a:pPr>
            <a:r>
              <a:rPr lang="sv-SE" dirty="0"/>
              <a:t>  </a:t>
            </a:r>
          </a:p>
        </p:txBody>
      </p:sp>
      <p:sp>
        <p:nvSpPr>
          <p:cNvPr id="5" name="Moln 4">
            <a:extLst>
              <a:ext uri="{FF2B5EF4-FFF2-40B4-BE49-F238E27FC236}">
                <a16:creationId xmlns:a16="http://schemas.microsoft.com/office/drawing/2014/main" id="{C99C49DB-D0C2-4D81-AEDD-78AA5E4968D3}"/>
              </a:ext>
            </a:extLst>
          </p:cNvPr>
          <p:cNvSpPr/>
          <p:nvPr/>
        </p:nvSpPr>
        <p:spPr>
          <a:xfrm>
            <a:off x="2006600" y="2729000"/>
            <a:ext cx="8178800" cy="3310146"/>
          </a:xfrm>
          <a:prstGeom prst="cloud">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100000" t="100000"/>
            </a:path>
            <a:tileRect r="-100000" b="-100000"/>
          </a:gradFill>
          <a:ln>
            <a:solidFill>
              <a:schemeClr val="tx1"/>
            </a:solidFill>
          </a:ln>
          <a:effectLst>
            <a:glow rad="63500">
              <a:schemeClr val="tx1">
                <a:lumMod val="85000"/>
                <a:lumOff val="15000"/>
                <a:alpha val="40000"/>
              </a:schemeClr>
            </a:glow>
            <a:outerShdw blurRad="50800" dist="50800" dir="5400000" algn="ctr" rotWithShape="0">
              <a:schemeClr val="tx1">
                <a:lumMod val="85000"/>
                <a:lumOff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a:extLst>
              <a:ext uri="{FF2B5EF4-FFF2-40B4-BE49-F238E27FC236}">
                <a16:creationId xmlns:a16="http://schemas.microsoft.com/office/drawing/2014/main" id="{0EDF7D69-C47C-4BBA-B97B-741B05FB508F}"/>
              </a:ext>
            </a:extLst>
          </p:cNvPr>
          <p:cNvSpPr txBox="1"/>
          <p:nvPr/>
        </p:nvSpPr>
        <p:spPr>
          <a:xfrm>
            <a:off x="3408710" y="3361490"/>
            <a:ext cx="5132208" cy="2677656"/>
          </a:xfrm>
          <a:prstGeom prst="rect">
            <a:avLst/>
          </a:prstGeom>
          <a:noFill/>
        </p:spPr>
        <p:txBody>
          <a:bodyPr wrap="square" rtlCol="0">
            <a:spAutoFit/>
          </a:bodyPr>
          <a:lstStyle/>
          <a:p>
            <a:pPr algn="ctr"/>
            <a:r>
              <a:rPr lang="sv-SE" sz="2800" dirty="0"/>
              <a:t>Att reflektera kring användningen av</a:t>
            </a:r>
          </a:p>
          <a:p>
            <a:pPr algn="ctr"/>
            <a:r>
              <a:rPr lang="sv-SE" sz="2800" dirty="0">
                <a:latin typeface="Modern Love" panose="04090805081005020601" pitchFamily="82" charset="0"/>
              </a:rPr>
              <a:t>ALKOHOL &amp; TOBAK</a:t>
            </a:r>
          </a:p>
          <a:p>
            <a:pPr algn="ctr"/>
            <a:r>
              <a:rPr lang="sv-SE" sz="2800" dirty="0"/>
              <a:t>i barns närhet</a:t>
            </a:r>
          </a:p>
          <a:p>
            <a:pPr algn="ctr"/>
            <a:endParaRPr lang="sv-SE" sz="2800" dirty="0">
              <a:latin typeface="Modern Love" panose="04090805081005020601" pitchFamily="82" charset="0"/>
            </a:endParaRPr>
          </a:p>
          <a:p>
            <a:pPr algn="ctr"/>
            <a:endParaRPr lang="sv-SE" sz="2800" dirty="0"/>
          </a:p>
        </p:txBody>
      </p:sp>
      <p:pic>
        <p:nvPicPr>
          <p:cNvPr id="4" name="Inspelat ljud">
            <a:hlinkClick r:id="" action="ppaction://media"/>
            <a:extLst>
              <a:ext uri="{FF2B5EF4-FFF2-40B4-BE49-F238E27FC236}">
                <a16:creationId xmlns:a16="http://schemas.microsoft.com/office/drawing/2014/main" id="{F8DF1E79-054F-46C7-BB8C-20E96F7A3D1B}"/>
              </a:ext>
            </a:extLst>
          </p:cNvPr>
          <p:cNvPicPr>
            <a:picLocks noChangeAspect="1"/>
          </p:cNvPicPr>
          <p:nvPr>
            <a:audioFile r:link="rId1"/>
            <p:extLst>
              <p:ext uri="{DAA4B4D4-6D71-4841-9C94-3DE7FCFB9230}">
                <p14:media xmlns:p14="http://schemas.microsoft.com/office/powerpoint/2010/main" r:embed="rId2">
                  <p14:trim st="9600"/>
                </p14:media>
              </p:ext>
            </p:extLst>
          </p:nvPr>
        </p:nvPicPr>
        <p:blipFill>
          <a:blip r:embed="rId5"/>
          <a:stretch>
            <a:fillRect/>
          </a:stretch>
        </p:blipFill>
        <p:spPr>
          <a:xfrm>
            <a:off x="10363200" y="2733336"/>
            <a:ext cx="883920" cy="883920"/>
          </a:xfrm>
          <a:prstGeom prst="rect">
            <a:avLst/>
          </a:prstGeom>
        </p:spPr>
      </p:pic>
    </p:spTree>
    <p:extLst>
      <p:ext uri="{BB962C8B-B14F-4D97-AF65-F5344CB8AC3E}">
        <p14:creationId xmlns:p14="http://schemas.microsoft.com/office/powerpoint/2010/main" val="15728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8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Platshållare för innehåll 13">
            <a:extLst>
              <a:ext uri="{FF2B5EF4-FFF2-40B4-BE49-F238E27FC236}">
                <a16:creationId xmlns:a16="http://schemas.microsoft.com/office/drawing/2014/main" id="{412E46E9-A922-4DCE-A334-E5FBC337C27C}"/>
              </a:ext>
            </a:extLst>
          </p:cNvPr>
          <p:cNvSpPr>
            <a:spLocks noGrp="1"/>
          </p:cNvSpPr>
          <p:nvPr>
            <p:ph idx="1"/>
          </p:nvPr>
        </p:nvSpPr>
        <p:spPr>
          <a:xfrm>
            <a:off x="762000" y="2279018"/>
            <a:ext cx="5314543" cy="3375920"/>
          </a:xfrm>
        </p:spPr>
        <p:txBody>
          <a:bodyPr anchor="t">
            <a:normAutofit/>
          </a:bodyPr>
          <a:lstStyle/>
          <a:p>
            <a:pPr marL="0" indent="0">
              <a:buNone/>
            </a:pPr>
            <a:endParaRPr lang="sv-SE" sz="1800" dirty="0"/>
          </a:p>
          <a:p>
            <a:pPr marL="0" indent="0">
              <a:buNone/>
            </a:pPr>
            <a:endParaRPr lang="sv-SE" sz="1800" dirty="0"/>
          </a:p>
          <a:p>
            <a:pPr marL="0" indent="0">
              <a:buNone/>
            </a:pPr>
            <a:r>
              <a:rPr lang="sv-SE" sz="6000" dirty="0">
                <a:latin typeface="Modern Love" panose="04090805081005020601" pitchFamily="82" charset="0"/>
              </a:rPr>
              <a:t>HUR BLIR DET FÖR BARNET?</a:t>
            </a:r>
          </a:p>
        </p:txBody>
      </p:sp>
      <p:sp>
        <p:nvSpPr>
          <p:cNvPr id="20" name="Freeform: Shape 1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Bildobjekt 14">
            <a:extLst>
              <a:ext uri="{FF2B5EF4-FFF2-40B4-BE49-F238E27FC236}">
                <a16:creationId xmlns:a16="http://schemas.microsoft.com/office/drawing/2014/main" id="{6DDA38A4-A574-4A2D-AAFA-6D0CEB1F2A08}"/>
              </a:ext>
            </a:extLst>
          </p:cNvPr>
          <p:cNvPicPr>
            <a:picLocks noChangeAspect="1"/>
          </p:cNvPicPr>
          <p:nvPr/>
        </p:nvPicPr>
        <p:blipFill rotWithShape="1">
          <a:blip r:embed="rId3"/>
          <a:srcRect l="634" r="9388"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6" name="textruta 15">
            <a:extLst>
              <a:ext uri="{FF2B5EF4-FFF2-40B4-BE49-F238E27FC236}">
                <a16:creationId xmlns:a16="http://schemas.microsoft.com/office/drawing/2014/main" id="{3C63F681-2A6E-42A3-8E55-59E361DF4122}"/>
              </a:ext>
            </a:extLst>
          </p:cNvPr>
          <p:cNvSpPr txBox="1"/>
          <p:nvPr/>
        </p:nvSpPr>
        <p:spPr>
          <a:xfrm>
            <a:off x="7195457" y="5838270"/>
            <a:ext cx="4778828" cy="830997"/>
          </a:xfrm>
          <a:prstGeom prst="rect">
            <a:avLst/>
          </a:prstGeom>
          <a:noFill/>
        </p:spPr>
        <p:txBody>
          <a:bodyPr wrap="square" rtlCol="0">
            <a:spAutoFit/>
          </a:bodyPr>
          <a:lstStyle/>
          <a:p>
            <a:r>
              <a:rPr lang="sv-SE" sz="1200" dirty="0"/>
              <a:t>Bild hämtad  från Folkhälsomyndigheten </a:t>
            </a:r>
            <a:r>
              <a:rPr lang="sv-SE" sz="1200" dirty="0">
                <a:hlinkClick r:id="rId4"/>
              </a:rPr>
              <a:t>https://www.folkhalsomyndigheten.se/publicerat-material/publikationsarkiv/t/tank-efter-i-vilket-sallskap-du-berusar-dig-handledning/</a:t>
            </a:r>
            <a:endParaRPr lang="sv-SE" sz="1200" dirty="0"/>
          </a:p>
        </p:txBody>
      </p:sp>
      <p:sp>
        <p:nvSpPr>
          <p:cNvPr id="18" name="textruta 17">
            <a:extLst>
              <a:ext uri="{FF2B5EF4-FFF2-40B4-BE49-F238E27FC236}">
                <a16:creationId xmlns:a16="http://schemas.microsoft.com/office/drawing/2014/main" id="{9CAB01D4-34E8-4860-8A87-66C5C6E9E3E2}"/>
              </a:ext>
            </a:extLst>
          </p:cNvPr>
          <p:cNvSpPr txBox="1"/>
          <p:nvPr/>
        </p:nvSpPr>
        <p:spPr>
          <a:xfrm>
            <a:off x="631371" y="1959429"/>
            <a:ext cx="5791200" cy="369332"/>
          </a:xfrm>
          <a:prstGeom prst="rect">
            <a:avLst/>
          </a:prstGeom>
          <a:noFill/>
        </p:spPr>
        <p:txBody>
          <a:bodyPr wrap="square" rtlCol="0">
            <a:spAutoFit/>
          </a:bodyPr>
          <a:lstStyle/>
          <a:p>
            <a:r>
              <a:rPr lang="sv-SE" dirty="0">
                <a:latin typeface="Modern Love" panose="04090805081005020601" pitchFamily="82" charset="0"/>
              </a:rPr>
              <a:t> </a:t>
            </a:r>
          </a:p>
        </p:txBody>
      </p:sp>
      <p:sp>
        <p:nvSpPr>
          <p:cNvPr id="19" name="textruta 18">
            <a:extLst>
              <a:ext uri="{FF2B5EF4-FFF2-40B4-BE49-F238E27FC236}">
                <a16:creationId xmlns:a16="http://schemas.microsoft.com/office/drawing/2014/main" id="{6DB84BFF-444D-4D6B-88C1-59894B416E72}"/>
              </a:ext>
            </a:extLst>
          </p:cNvPr>
          <p:cNvSpPr txBox="1"/>
          <p:nvPr/>
        </p:nvSpPr>
        <p:spPr>
          <a:xfrm>
            <a:off x="566384" y="5060533"/>
            <a:ext cx="3918858" cy="369332"/>
          </a:xfrm>
          <a:prstGeom prst="rect">
            <a:avLst/>
          </a:prstGeom>
          <a:noFill/>
        </p:spPr>
        <p:txBody>
          <a:bodyPr wrap="square" rtlCol="0">
            <a:spAutoFit/>
          </a:bodyPr>
          <a:lstStyle/>
          <a:p>
            <a:r>
              <a:rPr lang="sv-SE" b="1" i="1" dirty="0">
                <a:hlinkClick r:id="rId5"/>
              </a:rPr>
              <a:t>Skydda barn mot tobaksrök</a:t>
            </a:r>
            <a:endParaRPr lang="sv-SE" dirty="0"/>
          </a:p>
        </p:txBody>
      </p:sp>
      <p:sp>
        <p:nvSpPr>
          <p:cNvPr id="21" name="textruta 20">
            <a:extLst>
              <a:ext uri="{FF2B5EF4-FFF2-40B4-BE49-F238E27FC236}">
                <a16:creationId xmlns:a16="http://schemas.microsoft.com/office/drawing/2014/main" id="{75912E87-B381-4CD0-8836-F4E06F312DD4}"/>
              </a:ext>
            </a:extLst>
          </p:cNvPr>
          <p:cNvSpPr txBox="1"/>
          <p:nvPr/>
        </p:nvSpPr>
        <p:spPr>
          <a:xfrm>
            <a:off x="2122714" y="1534885"/>
            <a:ext cx="3209110" cy="646331"/>
          </a:xfrm>
          <a:prstGeom prst="rect">
            <a:avLst/>
          </a:prstGeom>
          <a:noFill/>
        </p:spPr>
        <p:txBody>
          <a:bodyPr wrap="square" rtlCol="0">
            <a:spAutoFit/>
          </a:bodyPr>
          <a:lstStyle/>
          <a:p>
            <a:r>
              <a:rPr lang="sv-SE" b="1" i="1" dirty="0">
                <a:hlinkClick r:id="rId6"/>
              </a:rPr>
              <a:t>Vad ska du dricka när du blir stor?</a:t>
            </a:r>
            <a:r>
              <a:rPr lang="sv-SE" i="1" dirty="0">
                <a:hlinkClick r:id="rId6"/>
              </a:rPr>
              <a:t> </a:t>
            </a:r>
            <a:endParaRPr lang="sv-SE" dirty="0"/>
          </a:p>
        </p:txBody>
      </p:sp>
    </p:spTree>
    <p:extLst>
      <p:ext uri="{BB962C8B-B14F-4D97-AF65-F5344CB8AC3E}">
        <p14:creationId xmlns:p14="http://schemas.microsoft.com/office/powerpoint/2010/main" val="32526036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A030FD3E-E5A3-4D20-AFBE-014EBA4D25E7}"/>
              </a:ext>
            </a:extLst>
          </p:cNvPr>
          <p:cNvSpPr>
            <a:spLocks noGrp="1"/>
          </p:cNvSpPr>
          <p:nvPr>
            <p:ph type="title"/>
          </p:nvPr>
        </p:nvSpPr>
        <p:spPr>
          <a:xfrm>
            <a:off x="217714" y="2844800"/>
            <a:ext cx="3519675" cy="1320800"/>
          </a:xfrm>
          <a:effectLst>
            <a:outerShdw blurRad="50800" dist="38100" dir="2700000" algn="tl" rotWithShape="0">
              <a:prstClr val="black">
                <a:alpha val="40000"/>
              </a:prstClr>
            </a:outerShdw>
          </a:effectLst>
        </p:spPr>
        <p:txBody>
          <a:bodyPr anchor="t">
            <a:normAutofit/>
          </a:bodyPr>
          <a:lstStyle/>
          <a:p>
            <a:pPr algn="ctr"/>
            <a:r>
              <a:rPr lang="sv-SE" sz="4000" dirty="0">
                <a:solidFill>
                  <a:srgbClr val="FFFFFF"/>
                </a:solidFill>
                <a:latin typeface="Modern Love" panose="04090805081005020601" pitchFamily="82" charset="0"/>
              </a:rPr>
              <a:t>DISKUSSIONS</a:t>
            </a:r>
            <a:br>
              <a:rPr lang="sv-SE" sz="4000" dirty="0">
                <a:solidFill>
                  <a:srgbClr val="FFFFFF"/>
                </a:solidFill>
                <a:latin typeface="Modern Love" panose="04090805081005020601" pitchFamily="82" charset="0"/>
              </a:rPr>
            </a:br>
            <a:r>
              <a:rPr lang="sv-SE" sz="4000" dirty="0">
                <a:solidFill>
                  <a:srgbClr val="FFFFFF"/>
                </a:solidFill>
                <a:latin typeface="Modern Love" panose="04090805081005020601" pitchFamily="82" charset="0"/>
              </a:rPr>
              <a:t>FRÅGOR</a:t>
            </a:r>
          </a:p>
        </p:txBody>
      </p:sp>
      <p:sp>
        <p:nvSpPr>
          <p:cNvPr id="5" name="Platshållare för innehåll 4">
            <a:extLst>
              <a:ext uri="{FF2B5EF4-FFF2-40B4-BE49-F238E27FC236}">
                <a16:creationId xmlns:a16="http://schemas.microsoft.com/office/drawing/2014/main" id="{2D74A5F2-159C-4CD2-9862-4FD7D5BA46AC}"/>
              </a:ext>
            </a:extLst>
          </p:cNvPr>
          <p:cNvSpPr>
            <a:spLocks noGrp="1"/>
          </p:cNvSpPr>
          <p:nvPr>
            <p:ph sz="half" idx="1"/>
          </p:nvPr>
        </p:nvSpPr>
        <p:spPr>
          <a:xfrm>
            <a:off x="4070821" y="121186"/>
            <a:ext cx="4059049" cy="6439270"/>
          </a:xfrm>
        </p:spPr>
        <p:txBody>
          <a:bodyPr>
            <a:normAutofit fontScale="40000" lnSpcReduction="20000"/>
          </a:bodyPr>
          <a:lstStyle/>
          <a:p>
            <a:pPr algn="ctr"/>
            <a:endParaRPr lang="sv-SE" sz="3800" dirty="0"/>
          </a:p>
          <a:p>
            <a:pPr algn="ctr"/>
            <a:endParaRPr lang="sv-SE" sz="3800" dirty="0"/>
          </a:p>
          <a:p>
            <a:pPr algn="ctr"/>
            <a:endParaRPr lang="sv-SE" sz="3800" dirty="0"/>
          </a:p>
          <a:p>
            <a:pPr algn="ctr"/>
            <a:endParaRPr lang="sv-SE" sz="3800" dirty="0"/>
          </a:p>
          <a:p>
            <a:pPr marL="0" indent="0" algn="ctr">
              <a:buNone/>
            </a:pPr>
            <a:endParaRPr lang="sv-SE" sz="3800" dirty="0"/>
          </a:p>
          <a:p>
            <a:pPr algn="ctr"/>
            <a:r>
              <a:rPr lang="sv-SE" sz="5900" dirty="0"/>
              <a:t>Hur ser ni på att dricka alkohol nu när ni blivit föräldrar?</a:t>
            </a:r>
          </a:p>
          <a:p>
            <a:pPr marL="0" indent="0" algn="ctr">
              <a:buNone/>
            </a:pPr>
            <a:endParaRPr lang="sv-SE" sz="5900" dirty="0"/>
          </a:p>
          <a:p>
            <a:pPr algn="ctr"/>
            <a:r>
              <a:rPr lang="sv-SE" sz="5900" dirty="0"/>
              <a:t>Finns det risker med att dricka alkohol när barn är med? </a:t>
            </a:r>
          </a:p>
          <a:p>
            <a:pPr algn="ctr"/>
            <a:endParaRPr lang="sv-SE" sz="5900" dirty="0"/>
          </a:p>
          <a:p>
            <a:pPr algn="ctr"/>
            <a:r>
              <a:rPr lang="sv-SE" sz="5900" dirty="0"/>
              <a:t>Är det ok att barnen är med på fest?</a:t>
            </a:r>
          </a:p>
          <a:p>
            <a:pPr algn="ctr"/>
            <a:endParaRPr lang="sv-SE" sz="5100" dirty="0"/>
          </a:p>
          <a:p>
            <a:pPr algn="ctr"/>
            <a:endParaRPr lang="sv-SE" dirty="0"/>
          </a:p>
          <a:p>
            <a:pPr algn="ctr"/>
            <a:endParaRPr lang="sv-SE" sz="3000" dirty="0"/>
          </a:p>
          <a:p>
            <a:pPr marL="0" indent="0" algn="ctr">
              <a:buNone/>
            </a:pPr>
            <a:endParaRPr lang="sv-SE" sz="2000" dirty="0"/>
          </a:p>
          <a:p>
            <a:pPr algn="ctr"/>
            <a:endParaRPr lang="sv-SE" sz="1400" dirty="0"/>
          </a:p>
          <a:p>
            <a:pPr marL="0" indent="0" algn="ctr">
              <a:buNone/>
            </a:pPr>
            <a:r>
              <a:rPr lang="sv-SE" dirty="0"/>
              <a:t> </a:t>
            </a:r>
          </a:p>
          <a:p>
            <a:pPr marL="0" indent="0" algn="ctr">
              <a:buNone/>
            </a:pPr>
            <a:endParaRPr lang="sv-SE" sz="2000" dirty="0"/>
          </a:p>
          <a:p>
            <a:endParaRPr lang="sv-SE" sz="2600" dirty="0"/>
          </a:p>
          <a:p>
            <a:pPr marL="0" indent="0">
              <a:buNone/>
            </a:pPr>
            <a:endParaRPr lang="sv-SE" sz="2400" b="1" dirty="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5">
            <a:extLst>
              <a:ext uri="{FF2B5EF4-FFF2-40B4-BE49-F238E27FC236}">
                <a16:creationId xmlns:a16="http://schemas.microsoft.com/office/drawing/2014/main" id="{9805A9FF-FC78-42E1-8271-DC2F33558187}"/>
              </a:ext>
            </a:extLst>
          </p:cNvPr>
          <p:cNvSpPr>
            <a:spLocks noGrp="1"/>
          </p:cNvSpPr>
          <p:nvPr>
            <p:ph sz="half" idx="2"/>
          </p:nvPr>
        </p:nvSpPr>
        <p:spPr>
          <a:xfrm>
            <a:off x="8451604" y="121186"/>
            <a:ext cx="3427274" cy="6555036"/>
          </a:xfrm>
        </p:spPr>
        <p:txBody>
          <a:bodyPr>
            <a:noAutofit/>
          </a:bodyPr>
          <a:lstStyle/>
          <a:p>
            <a:pPr marL="0" indent="0" algn="ctr">
              <a:buNone/>
            </a:pPr>
            <a:endParaRPr lang="sv-SE" sz="2000" dirty="0"/>
          </a:p>
          <a:p>
            <a:pPr marL="0" indent="0" algn="ctr">
              <a:buNone/>
            </a:pPr>
            <a:endParaRPr lang="sv-SE" sz="2400" dirty="0"/>
          </a:p>
          <a:p>
            <a:pPr marL="0" indent="0" algn="ctr">
              <a:buNone/>
            </a:pPr>
            <a:endParaRPr lang="sv-SE" sz="2400" dirty="0"/>
          </a:p>
          <a:p>
            <a:pPr algn="ctr"/>
            <a:r>
              <a:rPr lang="sv-SE" sz="2400" dirty="0"/>
              <a:t>Hur upplever barnen det när vuxna dricker i deras närhet? </a:t>
            </a:r>
          </a:p>
          <a:p>
            <a:pPr algn="ctr"/>
            <a:endParaRPr lang="sv-SE" sz="2400" dirty="0"/>
          </a:p>
          <a:p>
            <a:pPr algn="ctr"/>
            <a:r>
              <a:rPr lang="sv-SE" sz="2400" dirty="0"/>
              <a:t>Spelar barnets ålder någon roll? </a:t>
            </a:r>
          </a:p>
          <a:p>
            <a:pPr marL="0" indent="0" algn="ctr">
              <a:buNone/>
            </a:pPr>
            <a:endParaRPr lang="sv-SE" sz="2400" dirty="0"/>
          </a:p>
          <a:p>
            <a:pPr algn="ctr"/>
            <a:r>
              <a:rPr lang="sv-SE" sz="2400" dirty="0"/>
              <a:t>Hur ser ni på tobaksanvändning som föräldrar?</a:t>
            </a:r>
          </a:p>
          <a:p>
            <a:pPr algn="ctr"/>
            <a:endParaRPr lang="sv-SE" dirty="0"/>
          </a:p>
          <a:p>
            <a:pPr algn="ctr"/>
            <a:endParaRPr lang="sv-SE" sz="2400" dirty="0"/>
          </a:p>
          <a:p>
            <a:pPr marL="0" indent="0" algn="ctr">
              <a:buNone/>
            </a:pPr>
            <a:endParaRPr lang="sv-SE" sz="2400" dirty="0"/>
          </a:p>
          <a:p>
            <a:pPr marL="0" indent="0" algn="ctr">
              <a:buNone/>
            </a:pPr>
            <a:endParaRPr lang="sv-SE" sz="2400" dirty="0"/>
          </a:p>
          <a:p>
            <a:pPr marL="0" indent="0" algn="ctr">
              <a:buNone/>
            </a:pPr>
            <a:endParaRPr lang="sv-SE" sz="2400" dirty="0"/>
          </a:p>
          <a:p>
            <a:pPr marL="0" indent="0" algn="ctr">
              <a:buNone/>
            </a:pPr>
            <a:endParaRPr lang="sv-SE" dirty="0"/>
          </a:p>
          <a:p>
            <a:pPr algn="ctr"/>
            <a:endParaRPr lang="sv-SE" dirty="0"/>
          </a:p>
          <a:p>
            <a:pPr marL="0" indent="0">
              <a:buNone/>
            </a:pPr>
            <a:endParaRPr lang="sv-SE" sz="2000" dirty="0"/>
          </a:p>
          <a:p>
            <a:pPr marL="0" indent="0">
              <a:buNone/>
            </a:pPr>
            <a:endParaRPr lang="sv-SE" sz="1800" b="1" dirty="0"/>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70503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9000"/>
          </a:schemeClr>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DB76DCD-A4AE-474B-AFC7-D5280E8BEF6B}"/>
              </a:ext>
            </a:extLst>
          </p:cNvPr>
          <p:cNvSpPr>
            <a:spLocks noGrp="1"/>
          </p:cNvSpPr>
          <p:nvPr>
            <p:ph type="title"/>
          </p:nvPr>
        </p:nvSpPr>
        <p:spPr>
          <a:xfrm>
            <a:off x="838200" y="1260475"/>
            <a:ext cx="10515600" cy="1325563"/>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effectLst>
                  <a:outerShdw blurRad="38100" dist="38100" dir="2700000" algn="tl">
                    <a:srgbClr val="000000">
                      <a:alpha val="43137"/>
                    </a:srgbClr>
                  </a:outerShdw>
                </a:effectLst>
                <a:latin typeface="Modern Love" panose="04090805081005020601" pitchFamily="82" charset="0"/>
              </a:rPr>
              <a:t>SAMMANFATTNING &amp; AVSLUTNING</a:t>
            </a:r>
          </a:p>
        </p:txBody>
      </p:sp>
      <p:sp>
        <p:nvSpPr>
          <p:cNvPr id="6" name="Platshållare för innehåll 5">
            <a:extLst>
              <a:ext uri="{FF2B5EF4-FFF2-40B4-BE49-F238E27FC236}">
                <a16:creationId xmlns:a16="http://schemas.microsoft.com/office/drawing/2014/main" id="{9330951D-5771-4A4B-B4CE-9B4256A4F1CC}"/>
              </a:ext>
            </a:extLst>
          </p:cNvPr>
          <p:cNvSpPr>
            <a:spLocks noGrp="1"/>
          </p:cNvSpPr>
          <p:nvPr>
            <p:ph idx="1"/>
          </p:nvPr>
        </p:nvSpPr>
        <p:spPr>
          <a:xfrm>
            <a:off x="838200" y="2800349"/>
            <a:ext cx="10515600" cy="3814763"/>
          </a:xfrm>
        </p:spPr>
        <p:txBody>
          <a:bodyPr>
            <a:normAutofit/>
          </a:bodyPr>
          <a:lstStyle/>
          <a:p>
            <a:pPr algn="ctr"/>
            <a:endParaRPr lang="sv-SE" sz="4800" dirty="0"/>
          </a:p>
          <a:p>
            <a:pPr marL="0" indent="0" algn="ctr">
              <a:buNone/>
            </a:pPr>
            <a:r>
              <a:rPr lang="sv-SE" sz="4400" dirty="0"/>
              <a:t>Tankar att ta med till nästa träff?</a:t>
            </a:r>
          </a:p>
          <a:p>
            <a:pPr marL="0" indent="0" algn="ctr">
              <a:buNone/>
            </a:pPr>
            <a:endParaRPr lang="sv-SE" sz="800" dirty="0"/>
          </a:p>
          <a:p>
            <a:pPr marL="0" indent="0" algn="ctr">
              <a:buNone/>
            </a:pPr>
            <a:r>
              <a:rPr lang="sv-SE" sz="4400" dirty="0"/>
              <a:t>Tema inför nästa träff?</a:t>
            </a:r>
          </a:p>
          <a:p>
            <a:pPr marL="0" indent="0" algn="ctr">
              <a:buNone/>
            </a:pPr>
            <a:endParaRPr lang="sv-SE" sz="4800" dirty="0"/>
          </a:p>
        </p:txBody>
      </p:sp>
    </p:spTree>
    <p:extLst>
      <p:ext uri="{BB962C8B-B14F-4D97-AF65-F5344CB8AC3E}">
        <p14:creationId xmlns:p14="http://schemas.microsoft.com/office/powerpoint/2010/main" val="150139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FBF0E8-9296-43A4-8208-165DD6A1AECC}"/>
              </a:ext>
            </a:extLst>
          </p:cNvPr>
          <p:cNvSpPr>
            <a:spLocks noGrp="1"/>
          </p:cNvSpPr>
          <p:nvPr>
            <p:ph type="title"/>
          </p:nvPr>
        </p:nvSpPr>
        <p:spPr>
          <a:xfrm>
            <a:off x="6940295" y="1396289"/>
            <a:ext cx="4668257" cy="1325563"/>
          </a:xfrm>
        </p:spPr>
        <p:txBody>
          <a:bodyPr>
            <a:normAutofit/>
          </a:bodyPr>
          <a:lstStyle/>
          <a:p>
            <a:r>
              <a:rPr lang="sv-SE" b="1">
                <a:latin typeface="Modern Love" panose="04090805081005020601" pitchFamily="82" charset="0"/>
              </a:rPr>
              <a:t>FÖR DIG SOM VILL VETA MER</a:t>
            </a:r>
          </a:p>
        </p:txBody>
      </p:sp>
      <p:sp>
        <p:nvSpPr>
          <p:cNvPr id="75" name="Freeform: Shape 7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Freeform: Shape 7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400059A0-56FB-4624-A417-663DAF935EB5}"/>
              </a:ext>
            </a:extLst>
          </p:cNvPr>
          <p:cNvPicPr>
            <a:picLocks noChangeAspect="1"/>
          </p:cNvPicPr>
          <p:nvPr/>
        </p:nvPicPr>
        <p:blipFill rotWithShape="1">
          <a:blip r:embed="rId3"/>
          <a:srcRect r="-4" b="13997"/>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Bildobjekt 6">
            <a:extLst>
              <a:ext uri="{FF2B5EF4-FFF2-40B4-BE49-F238E27FC236}">
                <a16:creationId xmlns:a16="http://schemas.microsoft.com/office/drawing/2014/main" id="{1D0CE839-F043-4575-87F1-BBBF0B8C9359}"/>
              </a:ext>
            </a:extLst>
          </p:cNvPr>
          <p:cNvPicPr>
            <a:picLocks noChangeAspect="1"/>
          </p:cNvPicPr>
          <p:nvPr/>
        </p:nvPicPr>
        <p:blipFill rotWithShape="1">
          <a:blip r:embed="rId4"/>
          <a:srcRect t="8322" b="2602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Bildobjekt 4">
            <a:extLst>
              <a:ext uri="{FF2B5EF4-FFF2-40B4-BE49-F238E27FC236}">
                <a16:creationId xmlns:a16="http://schemas.microsoft.com/office/drawing/2014/main" id="{8F84562A-69FF-45D8-8F2C-6384332CC9CD}"/>
              </a:ext>
            </a:extLst>
          </p:cNvPr>
          <p:cNvPicPr>
            <a:picLocks noChangeAspect="1"/>
          </p:cNvPicPr>
          <p:nvPr/>
        </p:nvPicPr>
        <p:blipFill rotWithShape="1">
          <a:blip r:embed="rId5"/>
          <a:srcRect t="8196" r="4" b="1453"/>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Platshållare för innehåll 2">
            <a:extLst>
              <a:ext uri="{FF2B5EF4-FFF2-40B4-BE49-F238E27FC236}">
                <a16:creationId xmlns:a16="http://schemas.microsoft.com/office/drawing/2014/main" id="{BC55353B-5B25-4EE5-9449-AC42750C6290}"/>
              </a:ext>
            </a:extLst>
          </p:cNvPr>
          <p:cNvSpPr>
            <a:spLocks noGrp="1"/>
          </p:cNvSpPr>
          <p:nvPr>
            <p:ph idx="1"/>
          </p:nvPr>
        </p:nvSpPr>
        <p:spPr>
          <a:xfrm>
            <a:off x="6940296" y="2871982"/>
            <a:ext cx="4668256" cy="3181684"/>
          </a:xfrm>
        </p:spPr>
        <p:txBody>
          <a:bodyPr anchor="t">
            <a:normAutofit/>
          </a:bodyPr>
          <a:lstStyle/>
          <a:p>
            <a:pPr lvl="0"/>
            <a:r>
              <a:rPr lang="sv-SE" sz="1400" b="1"/>
              <a:t>Leva med barn</a:t>
            </a:r>
            <a:r>
              <a:rPr lang="sv-SE" sz="1400"/>
              <a:t> (Kapitel: ”Barn och Alkohol”, s.176), Köhler, M., Reuter, A. &amp; Tell, J., Gothia Fortbildning 2016</a:t>
            </a:r>
            <a:br>
              <a:rPr lang="sv-SE" sz="1400"/>
            </a:br>
            <a:endParaRPr lang="sv-SE" sz="1400"/>
          </a:p>
          <a:p>
            <a:pPr lvl="0"/>
            <a:r>
              <a:rPr lang="sv-SE" sz="1400" u="sng">
                <a:hlinkClick r:id="rId6"/>
              </a:rPr>
              <a:t>Barn och alkohol</a:t>
            </a:r>
            <a:r>
              <a:rPr lang="sv-SE" sz="1400"/>
              <a:t>,  Rikshandboken i barnhälsovård</a:t>
            </a:r>
            <a:br>
              <a:rPr lang="sv-SE" sz="1400" u="sng"/>
            </a:br>
            <a:endParaRPr lang="sv-SE" sz="1400"/>
          </a:p>
          <a:p>
            <a:pPr lvl="0"/>
            <a:r>
              <a:rPr lang="sv-SE" sz="1400" u="sng">
                <a:hlinkClick r:id="rId7"/>
              </a:rPr>
              <a:t>Barn och tobak</a:t>
            </a:r>
            <a:r>
              <a:rPr lang="sv-SE" sz="1400"/>
              <a:t>, Rikshandboken i barnhälsovård </a:t>
            </a:r>
            <a:br>
              <a:rPr lang="sv-SE" sz="1400"/>
            </a:br>
            <a:endParaRPr lang="sv-SE" sz="1400"/>
          </a:p>
          <a:p>
            <a:pPr lvl="0"/>
            <a:r>
              <a:rPr lang="sv-SE" sz="1400">
                <a:hlinkClick r:id="rId8"/>
              </a:rPr>
              <a:t>Tobaksfria barn - ge ditt barn en uppväxt utan tobak – Psykologer mot Tobak</a:t>
            </a:r>
            <a:br>
              <a:rPr lang="sv-SE" sz="1400"/>
            </a:br>
            <a:endParaRPr lang="sv-SE" sz="1400"/>
          </a:p>
          <a:p>
            <a:pPr lvl="0"/>
            <a:r>
              <a:rPr lang="sv-SE" sz="1400" b="1"/>
              <a:t>BVC-podden </a:t>
            </a:r>
            <a:br>
              <a:rPr lang="sv-SE" sz="1400"/>
            </a:br>
            <a:r>
              <a:rPr lang="sv-SE" sz="1400"/>
              <a:t>Avsnitt 32, ”Det går att göra nåt åt sitt eget alkoholmissbruk”</a:t>
            </a:r>
          </a:p>
          <a:p>
            <a:pPr marL="0" lvl="0" indent="0">
              <a:buNone/>
            </a:pPr>
            <a:endParaRPr lang="sv-SE" sz="1400"/>
          </a:p>
          <a:p>
            <a:endParaRPr lang="sv-SE" sz="1400"/>
          </a:p>
        </p:txBody>
      </p:sp>
    </p:spTree>
    <p:extLst>
      <p:ext uri="{BB962C8B-B14F-4D97-AF65-F5344CB8AC3E}">
        <p14:creationId xmlns:p14="http://schemas.microsoft.com/office/powerpoint/2010/main" val="29500752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795</Words>
  <Application>Microsoft Office PowerPoint</Application>
  <PresentationFormat>Bredbild</PresentationFormat>
  <Paragraphs>97</Paragraphs>
  <Slides>7</Slides>
  <Notes>6</Notes>
  <HiddenSlides>0</HiddenSlides>
  <MMClips>1</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7</vt:i4>
      </vt:variant>
    </vt:vector>
  </HeadingPairs>
  <TitlesOfParts>
    <vt:vector size="15" baseType="lpstr">
      <vt:lpstr>Arial</vt:lpstr>
      <vt:lpstr>Calibri</vt:lpstr>
      <vt:lpstr>Calibri Light</vt:lpstr>
      <vt:lpstr>Gill Sans MT</vt:lpstr>
      <vt:lpstr>Lato</vt:lpstr>
      <vt:lpstr>Modern Love</vt:lpstr>
      <vt:lpstr>Office-tema</vt:lpstr>
      <vt:lpstr>Office-tema</vt:lpstr>
      <vt:lpstr> Nationella Utvecklingsgruppen för Föräldraskapsstöd i Grupp</vt:lpstr>
      <vt:lpstr>Välkomna!</vt:lpstr>
      <vt:lpstr>SYFTET MED DAGENS DISKUSSIONSTEMA</vt:lpstr>
      <vt:lpstr>PowerPoint-presentation</vt:lpstr>
      <vt:lpstr>DISKUSSIONS FRÅGOR</vt:lpstr>
      <vt:lpstr>SAMMANFATTNING &amp; AVSLUTNING</vt:lpstr>
      <vt:lpstr>FÖR DIG SOM VILL VETA 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Utvecklingsgruppen för Föräldraskapsstöd i Grupp</dc:title>
  <dc:creator>Nathalie Aranda Gani</dc:creator>
  <cp:lastModifiedBy>Nathalie Aranda Gani</cp:lastModifiedBy>
  <cp:revision>6</cp:revision>
  <dcterms:created xsi:type="dcterms:W3CDTF">2020-12-21T17:23:18Z</dcterms:created>
  <dcterms:modified xsi:type="dcterms:W3CDTF">2022-01-25T20:45:57Z</dcterms:modified>
</cp:coreProperties>
</file>