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6" r:id="rId4"/>
    <p:sldId id="260" r:id="rId5"/>
    <p:sldId id="261" r:id="rId6"/>
    <p:sldId id="264" r:id="rId7"/>
    <p:sldId id="266" r:id="rId8"/>
    <p:sldId id="262"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85"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FBF21-87FE-4796-8B63-A537A8011E89}" type="datetimeFigureOut">
              <a:rPr lang="sv-SE" smtClean="0"/>
              <a:t>2022-01-24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87209-AF76-45FA-B592-71AA74F8F29F}" type="slidenum">
              <a:rPr lang="sv-SE" smtClean="0"/>
              <a:t>‹#›</a:t>
            </a:fld>
            <a:endParaRPr lang="sv-SE" dirty="0"/>
          </a:p>
        </p:txBody>
      </p:sp>
    </p:spTree>
    <p:extLst>
      <p:ext uri="{BB962C8B-B14F-4D97-AF65-F5344CB8AC3E}">
        <p14:creationId xmlns:p14="http://schemas.microsoft.com/office/powerpoint/2010/main" val="196073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2087209-AF76-45FA-B592-71AA74F8F29F}" type="slidenum">
              <a:rPr lang="sv-SE" smtClean="0"/>
              <a:t>1</a:t>
            </a:fld>
            <a:endParaRPr lang="sv-SE" dirty="0"/>
          </a:p>
        </p:txBody>
      </p:sp>
    </p:spTree>
    <p:extLst>
      <p:ext uri="{BB962C8B-B14F-4D97-AF65-F5344CB8AC3E}">
        <p14:creationId xmlns:p14="http://schemas.microsoft.com/office/powerpoint/2010/main" val="323578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Nya ansikten? Ta en presentationsrunda: börja med dig själv, gå sedan laget runt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Att introducera mat för barnet kan väcka en hel del funderingar hos föräldrar. Det känns som ett stort steg och det är svårt att veta hur barnet kommer lära sig och hur det kommer reagera. Minsta krångel med maten, både hos bebisar och äldre barn väcker lätt stress hos föräldrar, vilket ibland försvårar processen. I matsituationen behöver man nämligen ha tillgång till sin lyhördhet för barnets signaler, för att se om det är mätt eller inte tycker om, om det behöver mer tid eller vill pausa och undersöka med händerna ett tag… och stress brukar minska ens lyhördhet.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det går at introducera mat och hur fort det går att lära sig äta annan mat varierar från barn till barn. Det styrs delvis av barnets utveckling - de behöver bland annat klara att sitta och hålla huvudet upprätt.  Det beror också på hur intresserat barnet är, där temperament kans spela roll - vissa barn älskar det nya medan andra är mer försiktigt eller skeptiskt lagda. Några barn går från att äta en tesked till en deciliter mat på några dagar medan det för andra tar flera månader.</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Utgångspunkten är alltid densamma -att utgå från barnets intresse för mat och att äta. Att vara lyhörd för när barnet verkar lagom hungrigt och tillräckligt pigg för att äta och för hur mycket mat barnet vill ha. Barn ska så sakteliga lära sig att känna och uttrycka hunger och mättnad, precis som glädje över något som smakar gott och avsmak för det som väcker den känslan. Att vara lyhörd för dessa signaler underlättar för att barnet får en positiv inställning till mat och att äta. Föräldrars egna matvanor och om stunden vid matbordet är trevlig spelar också roll.</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p>
          <a:p>
            <a:pPr lvl="0"/>
            <a:r>
              <a:rPr lang="sv-SE" sz="1200" kern="1200" dirty="0">
                <a:solidFill>
                  <a:schemeClr val="tx1"/>
                </a:solidFill>
                <a:effectLst/>
                <a:latin typeface="+mn-lt"/>
                <a:ea typeface="+mn-ea"/>
                <a:cs typeface="+mn-cs"/>
              </a:rPr>
              <a:t>Vad tycker ditt barn mest om att äta? (</a:t>
            </a:r>
            <a:r>
              <a:rPr lang="sv-SE" sz="1200" kern="1200" dirty="0" err="1">
                <a:solidFill>
                  <a:schemeClr val="tx1"/>
                </a:solidFill>
                <a:effectLst/>
                <a:latin typeface="+mn-lt"/>
                <a:ea typeface="+mn-ea"/>
                <a:cs typeface="+mn-cs"/>
              </a:rPr>
              <a:t>Ev</a:t>
            </a:r>
            <a:r>
              <a:rPr lang="sv-SE" sz="1200" kern="1200" dirty="0">
                <a:solidFill>
                  <a:schemeClr val="tx1"/>
                </a:solidFill>
                <a:effectLst/>
                <a:latin typeface="+mn-lt"/>
                <a:ea typeface="+mn-ea"/>
                <a:cs typeface="+mn-cs"/>
              </a:rPr>
              <a:t> </a:t>
            </a:r>
            <a:r>
              <a:rPr lang="sv-SE" sz="1200" u="sng" kern="1200" dirty="0">
                <a:solidFill>
                  <a:schemeClr val="tx1"/>
                </a:solidFill>
                <a:effectLst/>
                <a:latin typeface="+mn-lt"/>
                <a:ea typeface="+mn-ea"/>
                <a:cs typeface="+mn-cs"/>
              </a:rPr>
              <a:t>följdfrågor: </a:t>
            </a:r>
            <a:r>
              <a:rPr lang="sv-SE" sz="1200" kern="1200" dirty="0">
                <a:solidFill>
                  <a:schemeClr val="tx1"/>
                </a:solidFill>
                <a:effectLst/>
                <a:latin typeface="+mn-lt"/>
                <a:ea typeface="+mn-ea"/>
                <a:cs typeface="+mn-cs"/>
              </a:rPr>
              <a:t>Vilka smaker har ni provat? Bra tips till varandra i gruppen!?)</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Är det något som kan oroa dig kring ditt barns ätande? (</a:t>
            </a:r>
            <a:r>
              <a:rPr lang="sv-SE" sz="1200" kern="1200" dirty="0" err="1">
                <a:solidFill>
                  <a:schemeClr val="tx1"/>
                </a:solidFill>
                <a:effectLst/>
                <a:latin typeface="+mn-lt"/>
                <a:ea typeface="+mn-ea"/>
                <a:cs typeface="+mn-cs"/>
              </a:rPr>
              <a:t>Ev</a:t>
            </a:r>
            <a:r>
              <a:rPr lang="sv-SE" sz="1200" kern="1200" dirty="0">
                <a:solidFill>
                  <a:schemeClr val="tx1"/>
                </a:solidFill>
                <a:effectLst/>
                <a:latin typeface="+mn-lt"/>
                <a:ea typeface="+mn-ea"/>
                <a:cs typeface="+mn-cs"/>
              </a:rPr>
              <a:t> </a:t>
            </a:r>
            <a:r>
              <a:rPr lang="sv-SE" sz="1200" u="sng" kern="1200" dirty="0">
                <a:solidFill>
                  <a:schemeClr val="tx1"/>
                </a:solidFill>
                <a:effectLst/>
                <a:latin typeface="+mn-lt"/>
                <a:ea typeface="+mn-ea"/>
                <a:cs typeface="+mn-cs"/>
              </a:rPr>
              <a:t>följdfrågor</a:t>
            </a:r>
            <a:r>
              <a:rPr lang="sv-SE" sz="1200" kern="1200" dirty="0">
                <a:solidFill>
                  <a:schemeClr val="tx1"/>
                </a:solidFill>
                <a:effectLst/>
                <a:latin typeface="+mn-lt"/>
                <a:ea typeface="+mn-ea"/>
                <a:cs typeface="+mn-cs"/>
              </a:rPr>
              <a:t>: Att barnet äter för mycket/för lite/kladdar/sätter i halsen osv)</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Hur tror ni era matvanor påverkar ert barns matvanor? (</a:t>
            </a:r>
            <a:r>
              <a:rPr lang="sv-SE" sz="1200" kern="1200" dirty="0" err="1">
                <a:solidFill>
                  <a:schemeClr val="tx1"/>
                </a:solidFill>
                <a:effectLst/>
                <a:latin typeface="+mn-lt"/>
                <a:ea typeface="+mn-ea"/>
                <a:cs typeface="+mn-cs"/>
              </a:rPr>
              <a:t>Ev</a:t>
            </a:r>
            <a:r>
              <a:rPr lang="sv-SE" sz="1200" u="sng" kern="1200" dirty="0">
                <a:solidFill>
                  <a:schemeClr val="tx1"/>
                </a:solidFill>
                <a:effectLst/>
                <a:latin typeface="+mn-lt"/>
                <a:ea typeface="+mn-ea"/>
                <a:cs typeface="+mn-cs"/>
              </a:rPr>
              <a:t> följdfrågor</a:t>
            </a:r>
            <a:r>
              <a:rPr lang="sv-SE" sz="1200" kern="1200" dirty="0">
                <a:solidFill>
                  <a:schemeClr val="tx1"/>
                </a:solidFill>
                <a:effectLst/>
                <a:latin typeface="+mn-lt"/>
                <a:ea typeface="+mn-ea"/>
                <a:cs typeface="+mn-cs"/>
              </a:rPr>
              <a:t>: både nu och i förlängningen? Är det något ni pratat om hemma (om partner))</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Hur kan man ordna en trevlig och lugn matstund för hela familjen? (</a:t>
            </a:r>
            <a:r>
              <a:rPr lang="sv-SE" sz="1200" kern="1200" dirty="0" err="1">
                <a:solidFill>
                  <a:schemeClr val="tx1"/>
                </a:solidFill>
                <a:effectLst/>
                <a:latin typeface="+mn-lt"/>
                <a:ea typeface="+mn-ea"/>
                <a:cs typeface="+mn-cs"/>
              </a:rPr>
              <a:t>Ev</a:t>
            </a:r>
            <a:r>
              <a:rPr lang="sv-SE" sz="1200" kern="1200" dirty="0">
                <a:solidFill>
                  <a:schemeClr val="tx1"/>
                </a:solidFill>
                <a:effectLst/>
                <a:latin typeface="+mn-lt"/>
                <a:ea typeface="+mn-ea"/>
                <a:cs typeface="+mn-cs"/>
              </a:rPr>
              <a:t> </a:t>
            </a:r>
            <a:r>
              <a:rPr lang="sv-SE" sz="1200" u="sng" kern="1200" dirty="0">
                <a:solidFill>
                  <a:schemeClr val="tx1"/>
                </a:solidFill>
                <a:effectLst/>
                <a:latin typeface="+mn-lt"/>
                <a:ea typeface="+mn-ea"/>
                <a:cs typeface="+mn-cs"/>
              </a:rPr>
              <a:t>Följdfrågor</a:t>
            </a:r>
            <a:r>
              <a:rPr lang="sv-SE" sz="1200" kern="1200" dirty="0">
                <a:solidFill>
                  <a:schemeClr val="tx1"/>
                </a:solidFill>
                <a:effectLst/>
                <a:latin typeface="+mn-lt"/>
                <a:ea typeface="+mn-ea"/>
                <a:cs typeface="+mn-cs"/>
              </a:rPr>
              <a:t>: vad kan man förvänta sig? Var sätter vi ribban? Vad kan ”stå i vägen?)</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4</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Pyttesmå smakprov</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Pyttesmå smakprov består av övriga familjens mat och kan ges tidigast från fyra månaders ålder om barnet verkar intresserat. Mängden är så liten (cirka 1 krm) att den inte konkurrerar med bröstmjölk eller ersättning. Bra att erbjuda livsmedel med olika smaker; t.ex. kan barnet suga på en bit broccoli eller blomkål som har besk smak, en frukt eller mosade bär som har sur smak och vänta med de söta smakerna (t.ex. banan) eller den salta smaken.  Att komplettera/ersätta bröstmjölk eller ersättning med annan mat är inte bråttom eftersom barnet får i sig all den näring det behöver ändå.</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Smakportioner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Vid 6-månaders ålder behöver mat introduceras för att så småningom täcka barnets närings- och energibehov. Barnets depåer av järn börjar vara låga och därför behövs detta vid 6-månaders ålder. Föräldrar kan börja med i stort sett vilket näringsrikt livsmedel som helst, men man ska undvika sötade livsmedel. Nya smaker och konsistenser kan ibland behöva testas 10–15 gånger innan det accepteras helt. Introducera gärna de svårare smakerna tidigt (t.ex. surt och beskt) och vänta med de söta och salta smakerna. Barnets munmotorik går från att ha varit reflexstyrd och att ha sugit/pressat fram maten till att tugga/bearbeta den och föra den bakåt i munnen. Det kan se ut som att barnet spottar ut maten, men det beror på att barnet inte har ännu. Att barnet grimaserar behöver inte betyda att barnet inte tycker om maten utan kan snarare vara ett uttryck för ovanan.</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Uppmuntra kladd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Barnet integrerar med maten genom att kladda och undersöka den med både händer och mun. På så sätt upptäcker barnet både matens konsistens, utseende och smak, vilket främjar barnets utveckling och matlust. Det är bra att låta barnet kladda och känna att det har kontroll över sin matsituation. Vissa barn föredrar att äta själva med händer och/eller sked, medan andra gillar att bli matade. Många gånger kan en kombination av de båda vara en bra väg att gå.</a:t>
            </a:r>
          </a:p>
          <a:p>
            <a:endParaRPr lang="sv-SE" dirty="0"/>
          </a:p>
        </p:txBody>
      </p:sp>
      <p:sp>
        <p:nvSpPr>
          <p:cNvPr id="4" name="Platshållare för bildnummer 3"/>
          <p:cNvSpPr>
            <a:spLocks noGrp="1"/>
          </p:cNvSpPr>
          <p:nvPr>
            <p:ph type="sldNum" sz="quarter" idx="5"/>
          </p:nvPr>
        </p:nvSpPr>
        <p:spPr/>
        <p:txBody>
          <a:bodyPr/>
          <a:lstStyle/>
          <a:p>
            <a:fld id="{42087209-AF76-45FA-B592-71AA74F8F29F}" type="slidenum">
              <a:rPr lang="sv-SE" smtClean="0"/>
              <a:t>5</a:t>
            </a:fld>
            <a:endParaRPr lang="sv-SE" dirty="0"/>
          </a:p>
        </p:txBody>
      </p:sp>
    </p:spTree>
    <p:extLst>
      <p:ext uri="{BB962C8B-B14F-4D97-AF65-F5344CB8AC3E}">
        <p14:creationId xmlns:p14="http://schemas.microsoft.com/office/powerpoint/2010/main" val="254093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Du kan fråga om tankar de fått idag och uppmuntra att/fråga om de vill fortsätta diskutera något hemma? (-om svar ja, anteckna och återkoppla vid nästa träff!)</a:t>
            </a:r>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6</a:t>
            </a:fld>
            <a:endParaRPr lang="sv-SE" dirty="0"/>
          </a:p>
        </p:txBody>
      </p:sp>
    </p:spTree>
    <p:extLst>
      <p:ext uri="{BB962C8B-B14F-4D97-AF65-F5344CB8AC3E}">
        <p14:creationId xmlns:p14="http://schemas.microsoft.com/office/powerpoint/2010/main" val="283365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2087209-AF76-45FA-B592-71AA74F8F29F}" type="slidenum">
              <a:rPr lang="sv-SE" smtClean="0"/>
              <a:t>7</a:t>
            </a:fld>
            <a:endParaRPr lang="sv-SE" dirty="0"/>
          </a:p>
        </p:txBody>
      </p:sp>
    </p:spTree>
    <p:extLst>
      <p:ext uri="{BB962C8B-B14F-4D97-AF65-F5344CB8AC3E}">
        <p14:creationId xmlns:p14="http://schemas.microsoft.com/office/powerpoint/2010/main" val="93358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DA5212-AE13-4C67-94E0-7A9643BF863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CD91C3-52E9-4624-B579-8C42D8F30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63A512C-FA4C-46DD-BDB2-F7558879287F}"/>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F0C1FA42-A80F-4BCA-B2E8-A644C3339E6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4629689-8CB0-4095-8E3C-81D852B44642}"/>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86297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9328AF-534F-4E24-9290-3287C235A43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62CC1A1-E0F7-47F8-82B5-9F48AB382E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DD572D-361A-4A2E-990A-457D85F61457}"/>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C9A75CF4-D04B-4D53-BC3B-11F40C5B4A5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5F58977B-C026-4AE6-9E95-5681897B865F}"/>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102079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51C340F-C121-4119-87E9-C6E9F4087B6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8083C46-44F2-4265-8AC5-59DB743A93C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195153-E8D4-4D88-B7E8-6666D68D4209}"/>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25788005-8367-4C7A-A6FF-5611DE41A5E2}"/>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88CEFD3-2E01-4C26-A668-FCD1B228B846}"/>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1344579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93FA4-0A5F-4C5C-98D8-529EB8F922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428BBFC-E3E8-4E88-91D3-A94A94CBFD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93E4B1-7B4D-47A2-BED6-2FF52566F262}"/>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11243F16-2A8E-448B-8DE5-1305BEA195E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4389197-B99B-47B3-9F53-7AF5BF93CF1C}"/>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320116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5E353E-9D5F-4217-B2B5-E3027399AC0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923DA5-626C-456E-B57F-668545BD4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F6B0643-D771-4F21-B2CA-7546A5196B22}"/>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4E09415E-8028-4559-97CB-DC10F599DDF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CF59FFFA-4ED9-49D3-BDCC-61BAA5FADB86}"/>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212259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B0ECA-49CD-4269-8433-62D9ECEB45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E1B92CC-B4C2-41A6-8DAD-CF23693EC6A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A33AA0-46AF-4C37-8691-23F40D9322D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FB50015-0ACB-4FCF-AFCF-2DDB50F3E771}"/>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EE46BF88-453D-4AF1-B87B-E2538C4A41DD}"/>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8DFE1686-0055-4BFF-935B-E3975A81D507}"/>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401693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73A1BA-F943-4101-94B9-C85506E1B29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1DE6F94-EF99-4916-A08D-5279C29BF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1F2CB7C-B57A-4831-899B-02D2E38F619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27709ED-0BB3-4D9A-AA5C-3092144B2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F24094-9AF4-4555-9EBE-043D4EE4694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3D7CA57-DA19-44E4-A01F-34061383B9C8}"/>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8" name="Platshållare för sidfot 7">
            <a:extLst>
              <a:ext uri="{FF2B5EF4-FFF2-40B4-BE49-F238E27FC236}">
                <a16:creationId xmlns:a16="http://schemas.microsoft.com/office/drawing/2014/main" id="{A78F2E3E-02CF-4657-B0FE-258CFD1D4590}"/>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17A1BFD6-C69F-4B55-A418-BD4EA2CD130F}"/>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202049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ECBA87-5DD5-4CF5-BFFD-39B9FF3C9F3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B69D608-9FB0-4308-B1A7-1D58F552B06A}"/>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4" name="Platshållare för sidfot 3">
            <a:extLst>
              <a:ext uri="{FF2B5EF4-FFF2-40B4-BE49-F238E27FC236}">
                <a16:creationId xmlns:a16="http://schemas.microsoft.com/office/drawing/2014/main" id="{7A180219-498B-4CBD-B5B8-164214DDC06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1084249D-24DE-40DF-998B-CD4E97380EC3}"/>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249406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512F35-3805-4388-957F-F3A47B403AA4}"/>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3" name="Platshållare för sidfot 2">
            <a:extLst>
              <a:ext uri="{FF2B5EF4-FFF2-40B4-BE49-F238E27FC236}">
                <a16:creationId xmlns:a16="http://schemas.microsoft.com/office/drawing/2014/main" id="{E4F54164-1AB9-4E04-AD7C-6961585D6DB9}"/>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8F68EE30-A8AF-4581-B2E4-A5453109ED51}"/>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106187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199205-C71F-4799-A36B-B9EEEB972BE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65D7DA-EB1A-4E4A-8661-FDAC3A98A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17843BF-FFB4-4272-A6FC-52AFFC030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155A9ED-F445-4696-8564-FA491D99BA3E}"/>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911F5A63-6695-45E4-A9B7-CCDD3699E18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C7D85EC-0465-45C0-86FB-B89B9DFE46CA}"/>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14907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57A0B-D097-485E-AE2C-58AF5D51E0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D530E24-0E60-41D4-A6BB-7FEC301E5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6F325B1E-D562-4F9D-8122-8C391A9E0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DD96446-573B-4DAA-9061-4926366D4510}"/>
              </a:ext>
            </a:extLst>
          </p:cNvPr>
          <p:cNvSpPr>
            <a:spLocks noGrp="1"/>
          </p:cNvSpPr>
          <p:nvPr>
            <p:ph type="dt" sz="half" idx="10"/>
          </p:nvPr>
        </p:nvSpPr>
        <p:spPr/>
        <p:txBody>
          <a:bodyPr/>
          <a:lstStyle/>
          <a:p>
            <a:fld id="{B3E7FAE5-1D9F-42B3-8DF4-B0E45753E642}"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0631EE77-2468-4932-A3D8-05E62C1B933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774AE0BD-7B37-4D6C-9AE7-EC6A3EE0ADD2}"/>
              </a:ext>
            </a:extLst>
          </p:cNvPr>
          <p:cNvSpPr>
            <a:spLocks noGrp="1"/>
          </p:cNvSpPr>
          <p:nvPr>
            <p:ph type="sldNum" sz="quarter" idx="12"/>
          </p:nvPr>
        </p:nvSpPr>
        <p:spPr/>
        <p:txBody>
          <a:bodyPr/>
          <a:lstStyle/>
          <a:p>
            <a:fld id="{EF5D013F-FAE7-4B3A-B7B4-F520D8F6E161}" type="slidenum">
              <a:rPr lang="sv-SE" smtClean="0"/>
              <a:t>‹#›</a:t>
            </a:fld>
            <a:endParaRPr lang="sv-SE" dirty="0"/>
          </a:p>
        </p:txBody>
      </p:sp>
    </p:spTree>
    <p:extLst>
      <p:ext uri="{BB962C8B-B14F-4D97-AF65-F5344CB8AC3E}">
        <p14:creationId xmlns:p14="http://schemas.microsoft.com/office/powerpoint/2010/main" val="134560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C623DF-8C50-443B-B92D-168629038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9D4F762-DEED-46B2-9599-8AE8CB39E2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2C22C0-56DA-4329-A229-8472C597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FAE5-1D9F-42B3-8DF4-B0E45753E642}"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F6C89D57-ECA3-45E4-A1F6-D3A18F49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D41990C5-D279-43DC-934B-5ACF885C6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D013F-FAE7-4B3A-B7B4-F520D8F6E161}" type="slidenum">
              <a:rPr lang="sv-SE" smtClean="0"/>
              <a:t>‹#›</a:t>
            </a:fld>
            <a:endParaRPr lang="sv-SE" dirty="0"/>
          </a:p>
        </p:txBody>
      </p:sp>
    </p:spTree>
    <p:extLst>
      <p:ext uri="{BB962C8B-B14F-4D97-AF65-F5344CB8AC3E}">
        <p14:creationId xmlns:p14="http://schemas.microsoft.com/office/powerpoint/2010/main" val="258276253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livsmedelsverket.se/matvanor-halsa--miljo/kostrad/barn-och-ungdomar/film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1177.se/Vastmanland/barn--gravid/att-ta-hand-om-barn/mat-och-dryck-for-barn/" TargetMode="External"/><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895462" y="1634256"/>
            <a:ext cx="10276840" cy="2808590"/>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latin typeface="Modern Love" panose="04090805081005020601" pitchFamily="82" charset="0"/>
              </a:rPr>
              <a:t>TEMA </a:t>
            </a:r>
          </a:p>
          <a:p>
            <a:pPr marL="0" indent="0" algn="ctr">
              <a:buNone/>
            </a:pPr>
            <a:r>
              <a:rPr lang="sv-SE" sz="4400" dirty="0">
                <a:solidFill>
                  <a:schemeClr val="bg1">
                    <a:lumMod val="95000"/>
                  </a:schemeClr>
                </a:solidFill>
                <a:latin typeface="Modern Love" panose="04090805081005020601" pitchFamily="82" charset="0"/>
              </a:rPr>
              <a:t>               </a:t>
            </a:r>
            <a:endParaRPr lang="sv-SE" sz="8000" dirty="0">
              <a:solidFill>
                <a:schemeClr val="bg1">
                  <a:lumMod val="95000"/>
                </a:schemeClr>
              </a:solidFill>
              <a:latin typeface="Modern Love" panose="04090805081005020601" pitchFamily="82" charset="0"/>
            </a:endParaRPr>
          </a:p>
          <a:p>
            <a:pPr marL="0" indent="0" algn="ctr">
              <a:buNone/>
            </a:pPr>
            <a:r>
              <a:rPr lang="sv-SE" sz="9600" dirty="0">
                <a:solidFill>
                  <a:schemeClr val="bg1">
                    <a:lumMod val="95000"/>
                  </a:schemeClr>
                </a:solidFill>
                <a:latin typeface="Modern Love" panose="04090805081005020601" pitchFamily="82" charset="0"/>
              </a:rPr>
              <a:t> </a:t>
            </a:r>
            <a:r>
              <a:rPr lang="sv-SE" sz="11300" dirty="0">
                <a:solidFill>
                  <a:schemeClr val="bg1">
                    <a:lumMod val="95000"/>
                  </a:schemeClr>
                </a:solidFill>
                <a:latin typeface="Modern Love" panose="04090805081005020601" pitchFamily="82" charset="0"/>
              </a:rPr>
              <a:t>MAT</a:t>
            </a:r>
          </a:p>
        </p:txBody>
      </p:sp>
      <p:pic>
        <p:nvPicPr>
          <p:cNvPr id="11" name="Bild 10" descr="Kundvagn">
            <a:extLst>
              <a:ext uri="{FF2B5EF4-FFF2-40B4-BE49-F238E27FC236}">
                <a16:creationId xmlns:a16="http://schemas.microsoft.com/office/drawing/2014/main" id="{D41D497E-331E-48B5-A65C-E37C526D9B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8501" y="5409790"/>
            <a:ext cx="914400" cy="914400"/>
          </a:xfrm>
          <a:prstGeom prst="rect">
            <a:avLst/>
          </a:prstGeom>
        </p:spPr>
      </p:pic>
      <p:pic>
        <p:nvPicPr>
          <p:cNvPr id="13" name="Bild 12" descr="Väckarklocka">
            <a:extLst>
              <a:ext uri="{FF2B5EF4-FFF2-40B4-BE49-F238E27FC236}">
                <a16:creationId xmlns:a16="http://schemas.microsoft.com/office/drawing/2014/main" id="{814283FB-A395-48AB-BE65-D67097AAA37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565" y="5376631"/>
            <a:ext cx="914400" cy="914400"/>
          </a:xfrm>
          <a:prstGeom prst="rect">
            <a:avLst/>
          </a:prstGeom>
        </p:spPr>
      </p:pic>
      <p:pic>
        <p:nvPicPr>
          <p:cNvPr id="34" name="Bild 33" descr="Smartphone">
            <a:extLst>
              <a:ext uri="{FF2B5EF4-FFF2-40B4-BE49-F238E27FC236}">
                <a16:creationId xmlns:a16="http://schemas.microsoft.com/office/drawing/2014/main" id="{47BF5C00-270A-481C-AAB2-7CC15DC0F88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6293" y="5367172"/>
            <a:ext cx="914400" cy="914400"/>
          </a:xfrm>
          <a:prstGeom prst="rect">
            <a:avLst/>
          </a:prstGeom>
        </p:spPr>
      </p:pic>
      <p:pic>
        <p:nvPicPr>
          <p:cNvPr id="36" name="Bild 35" descr="Nappflaska">
            <a:extLst>
              <a:ext uri="{FF2B5EF4-FFF2-40B4-BE49-F238E27FC236}">
                <a16:creationId xmlns:a16="http://schemas.microsoft.com/office/drawing/2014/main" id="{7A55B353-E6E7-4162-93E6-152F8071BFF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4101" y="5367172"/>
            <a:ext cx="914400" cy="914400"/>
          </a:xfrm>
          <a:prstGeom prst="rect">
            <a:avLst/>
          </a:prstGeom>
        </p:spPr>
      </p:pic>
      <p:pic>
        <p:nvPicPr>
          <p:cNvPr id="38" name="Bild 37" descr="Dukning">
            <a:extLst>
              <a:ext uri="{FF2B5EF4-FFF2-40B4-BE49-F238E27FC236}">
                <a16:creationId xmlns:a16="http://schemas.microsoft.com/office/drawing/2014/main" id="{BCEFE15B-5FFA-48F5-9B69-1EDBA8889CBB}"/>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42516" y="5490740"/>
            <a:ext cx="914400" cy="914400"/>
          </a:xfrm>
          <a:prstGeom prst="rect">
            <a:avLst/>
          </a:prstGeom>
        </p:spPr>
      </p:pic>
      <p:pic>
        <p:nvPicPr>
          <p:cNvPr id="5" name="Bild 4" descr="Pasta">
            <a:extLst>
              <a:ext uri="{FF2B5EF4-FFF2-40B4-BE49-F238E27FC236}">
                <a16:creationId xmlns:a16="http://schemas.microsoft.com/office/drawing/2014/main" id="{B05F4AB6-C90D-4EF0-9C60-9CAEB23C5DB6}"/>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09985" y="5300049"/>
            <a:ext cx="914400" cy="914400"/>
          </a:xfrm>
          <a:prstGeom prst="rect">
            <a:avLst/>
          </a:prstGeom>
        </p:spPr>
      </p:pic>
      <p:pic>
        <p:nvPicPr>
          <p:cNvPr id="21" name="Bild 20" descr="Kycklingklubba">
            <a:extLst>
              <a:ext uri="{FF2B5EF4-FFF2-40B4-BE49-F238E27FC236}">
                <a16:creationId xmlns:a16="http://schemas.microsoft.com/office/drawing/2014/main" id="{B4AA9DFF-D139-42B2-8560-9051CA8176F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807747" y="5430014"/>
            <a:ext cx="914400" cy="914400"/>
          </a:xfrm>
          <a:prstGeom prst="rect">
            <a:avLst/>
          </a:prstGeom>
        </p:spPr>
      </p:pic>
      <p:pic>
        <p:nvPicPr>
          <p:cNvPr id="24" name="Bild 23" descr="Hel pizza">
            <a:extLst>
              <a:ext uri="{FF2B5EF4-FFF2-40B4-BE49-F238E27FC236}">
                <a16:creationId xmlns:a16="http://schemas.microsoft.com/office/drawing/2014/main" id="{D26CB907-D5CC-4C0C-AD2D-FEB57E32B79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903763" y="5385708"/>
            <a:ext cx="914400" cy="914400"/>
          </a:xfrm>
          <a:prstGeom prst="rect">
            <a:avLst/>
          </a:prstGeom>
        </p:spPr>
      </p:pic>
      <p:pic>
        <p:nvPicPr>
          <p:cNvPr id="26" name="Bild 25" descr="Majs">
            <a:extLst>
              <a:ext uri="{FF2B5EF4-FFF2-40B4-BE49-F238E27FC236}">
                <a16:creationId xmlns:a16="http://schemas.microsoft.com/office/drawing/2014/main" id="{C35A2A43-43F0-4FDC-874C-29958736F265}"/>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0890" y="5369196"/>
            <a:ext cx="914400" cy="914400"/>
          </a:xfrm>
          <a:prstGeom prst="rect">
            <a:avLst/>
          </a:prstGeom>
        </p:spPr>
      </p:pic>
      <p:pic>
        <p:nvPicPr>
          <p:cNvPr id="35" name="Bild 34" descr="Cirkeldiagram">
            <a:extLst>
              <a:ext uri="{FF2B5EF4-FFF2-40B4-BE49-F238E27FC236}">
                <a16:creationId xmlns:a16="http://schemas.microsoft.com/office/drawing/2014/main" id="{7275EBAF-2448-414B-98BB-EF9935752229}"/>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811628" y="5441211"/>
            <a:ext cx="914400" cy="914400"/>
          </a:xfrm>
          <a:prstGeom prst="rect">
            <a:avLst/>
          </a:prstGeom>
        </p:spPr>
      </p:pic>
      <p:pic>
        <p:nvPicPr>
          <p:cNvPr id="39" name="Bild 38" descr="Vindruvor">
            <a:extLst>
              <a:ext uri="{FF2B5EF4-FFF2-40B4-BE49-F238E27FC236}">
                <a16:creationId xmlns:a16="http://schemas.microsoft.com/office/drawing/2014/main" id="{FA00FCDE-7C22-4F27-B5A6-F1EB0C11E830}"/>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902205" y="5376631"/>
            <a:ext cx="914400" cy="914400"/>
          </a:xfrm>
          <a:prstGeom prst="rect">
            <a:avLst/>
          </a:prstGeom>
        </p:spPr>
      </p:pic>
      <p:pic>
        <p:nvPicPr>
          <p:cNvPr id="43" name="Bild 42" descr="Orange">
            <a:extLst>
              <a:ext uri="{FF2B5EF4-FFF2-40B4-BE49-F238E27FC236}">
                <a16:creationId xmlns:a16="http://schemas.microsoft.com/office/drawing/2014/main" id="{253F0FFF-F9A7-4712-A4E4-1E14E2E593CA}"/>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819408" y="5452408"/>
            <a:ext cx="914400" cy="914400"/>
          </a:xfrm>
          <a:prstGeom prst="rect">
            <a:avLst/>
          </a:prstGeom>
        </p:spPr>
      </p:pic>
      <p:sp>
        <p:nvSpPr>
          <p:cNvPr id="44" name="Explosion: 14 punkter 43">
            <a:extLst>
              <a:ext uri="{FF2B5EF4-FFF2-40B4-BE49-F238E27FC236}">
                <a16:creationId xmlns:a16="http://schemas.microsoft.com/office/drawing/2014/main" id="{14EB2286-9A95-422E-B18F-B66FE286CDFE}"/>
              </a:ext>
            </a:extLst>
          </p:cNvPr>
          <p:cNvSpPr/>
          <p:nvPr/>
        </p:nvSpPr>
        <p:spPr>
          <a:xfrm>
            <a:off x="1426772" y="1568925"/>
            <a:ext cx="3699672" cy="1740092"/>
          </a:xfrm>
          <a:prstGeom prst="irregularSeal2">
            <a:avLst/>
          </a:prstGeom>
          <a:solidFill>
            <a:schemeClr val="accent6">
              <a:lumMod val="20000"/>
              <a:lumOff val="80000"/>
            </a:schemeClr>
          </a:solidFill>
          <a:ln>
            <a:solidFill>
              <a:schemeClr val="accent6"/>
            </a:solidFill>
          </a:ln>
          <a:effectLst>
            <a:glow rad="228600">
              <a:schemeClr val="accent6">
                <a:satMod val="175000"/>
                <a:alpha val="40000"/>
              </a:schemeClr>
            </a:glow>
            <a:outerShdw blurRad="50800" dist="50800" dir="5400000" algn="ctr" rotWithShape="0">
              <a:schemeClr val="tx1"/>
            </a:outerShdw>
          </a:effectLst>
          <a:scene3d>
            <a:camera prst="orthographicFront"/>
            <a:lightRig rig="threePt" dir="t"/>
          </a:scene3d>
          <a:sp3d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accent6">
                    <a:lumMod val="75000"/>
                  </a:schemeClr>
                </a:solidFill>
                <a:latin typeface="Modern Love" panose="04090805081005020601" pitchFamily="82" charset="0"/>
              </a:rPr>
              <a:t>INTRODUCERA</a:t>
            </a:r>
          </a:p>
          <a:p>
            <a:pPr algn="ctr"/>
            <a:r>
              <a:rPr lang="sv-SE" sz="1600" dirty="0">
                <a:solidFill>
                  <a:schemeClr val="accent6">
                    <a:lumMod val="75000"/>
                  </a:schemeClr>
                </a:solidFill>
                <a:latin typeface="Modern Love" panose="04090805081005020601" pitchFamily="82" charset="0"/>
              </a:rPr>
              <a:t>MATGLÄDJE</a:t>
            </a:r>
          </a:p>
        </p:txBody>
      </p:sp>
    </p:spTree>
    <p:extLst>
      <p:ext uri="{BB962C8B-B14F-4D97-AF65-F5344CB8AC3E}">
        <p14:creationId xmlns:p14="http://schemas.microsoft.com/office/powerpoint/2010/main" val="1258705332"/>
      </p:ext>
    </p:extLst>
  </p:cSld>
  <p:clrMapOvr>
    <a:masterClrMapping/>
  </p:clrMapOvr>
  <mc:AlternateContent xmlns:mc="http://schemas.openxmlformats.org/markup-compatibility/2006" xmlns:p14="http://schemas.microsoft.com/office/powerpoint/2010/main">
    <mc:Choice Requires="p14">
      <p:transition spd="slow" p14:dur="2000" advTm="17122"/>
    </mc:Choice>
    <mc:Fallback xmlns="">
      <p:transition spd="slow" advTm="171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828800"/>
            <a:ext cx="9144000" cy="1427162"/>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effectLst>
                  <a:outerShdw blurRad="38100" dist="38100" dir="2700000" algn="tl">
                    <a:srgbClr val="000000">
                      <a:alpha val="43137"/>
                    </a:srgbClr>
                  </a:outerShdw>
                </a:effectLst>
                <a:latin typeface="Modern Love" panose="020F0502020204030204" pitchFamily="34" charset="0"/>
              </a:rPr>
              <a:t>Välkomna</a:t>
            </a:r>
            <a:r>
              <a:rPr lang="sv-SE" sz="7300" dirty="0">
                <a:latin typeface="Modern Love" panose="020F0502020204030204" pitchFamily="34" charset="0"/>
              </a:rPr>
              <a:t>!</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602038"/>
            <a:ext cx="9144000" cy="2387600"/>
          </a:xfrm>
        </p:spPr>
        <p:txBody>
          <a:bodyPr>
            <a:normAutofit/>
          </a:bodyPr>
          <a:lstStyle/>
          <a:p>
            <a:pPr marL="342900" indent="-342900">
              <a:buFont typeface="Arial" panose="020B0604020202020204" pitchFamily="34" charset="0"/>
              <a:buChar char="•"/>
            </a:pPr>
            <a:r>
              <a:rPr lang="sv-SE" sz="2900" dirty="0"/>
              <a:t>Digital genomgång</a:t>
            </a:r>
          </a:p>
          <a:p>
            <a:pPr marL="342900" indent="-342900">
              <a:buFont typeface="Arial" panose="020B0604020202020204" pitchFamily="34" charset="0"/>
              <a:buChar char="•"/>
            </a:pPr>
            <a:r>
              <a:rPr lang="sv-SE" sz="2900" dirty="0"/>
              <a:t>Tidsramar</a:t>
            </a:r>
          </a:p>
          <a:p>
            <a:pPr marL="342900" indent="-342900">
              <a:buFont typeface="Arial" panose="020B0604020202020204" pitchFamily="34" charset="0"/>
              <a:buChar char="•"/>
            </a:pPr>
            <a:r>
              <a:rPr lang="sv-SE" sz="2900" dirty="0"/>
              <a:t>Nya ansikten?</a:t>
            </a:r>
          </a:p>
          <a:p>
            <a:pPr marL="342900" indent="-342900">
              <a:buFont typeface="Arial" panose="020B0604020202020204" pitchFamily="34" charset="0"/>
              <a:buChar char="•"/>
            </a:pPr>
            <a:r>
              <a:rPr lang="sv-SE" sz="2900"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7213" y="2889909"/>
            <a:ext cx="2539333" cy="2744129"/>
          </a:xfrm>
          <a:prstGeom prst="rect">
            <a:avLst/>
          </a:prstGeom>
        </p:spPr>
      </p:pic>
      <p:sp>
        <p:nvSpPr>
          <p:cNvPr id="7" name="Explosion: 8 punkter 6">
            <a:extLst>
              <a:ext uri="{FF2B5EF4-FFF2-40B4-BE49-F238E27FC236}">
                <a16:creationId xmlns:a16="http://schemas.microsoft.com/office/drawing/2014/main" id="{4923DC11-5B69-461B-A1F1-8402450418FA}"/>
              </a:ext>
            </a:extLst>
          </p:cNvPr>
          <p:cNvSpPr/>
          <p:nvPr/>
        </p:nvSpPr>
        <p:spPr>
          <a:xfrm>
            <a:off x="8596437" y="502852"/>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mc:AlternateContent xmlns:mc="http://schemas.openxmlformats.org/markup-compatibility/2006" xmlns:p14="http://schemas.microsoft.com/office/powerpoint/2010/main">
    <mc:Choice Requires="p14">
      <p:transition spd="slow" p14:dur="2000" advTm="9152"/>
    </mc:Choice>
    <mc:Fallback xmlns="">
      <p:transition spd="slow" advTm="91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838200" y="589280"/>
            <a:ext cx="10515600" cy="1382739"/>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effectLst>
                  <a:outerShdw blurRad="38100" dist="38100" dir="2700000" algn="tl">
                    <a:srgbClr val="000000">
                      <a:alpha val="43137"/>
                    </a:srgbClr>
                  </a:outerShdw>
                </a:effectLst>
                <a:latin typeface="Modern Love" panose="04090805081005020601" pitchFamily="82" charset="0"/>
              </a:rPr>
              <a:t>SYFTET MED DAGENS DISKUSSIONSTEMA</a:t>
            </a:r>
          </a:p>
        </p:txBody>
      </p:sp>
      <p:sp>
        <p:nvSpPr>
          <p:cNvPr id="3" name="Platshållare för innehåll 2">
            <a:extLst>
              <a:ext uri="{FF2B5EF4-FFF2-40B4-BE49-F238E27FC236}">
                <a16:creationId xmlns:a16="http://schemas.microsoft.com/office/drawing/2014/main" id="{DC21FE19-7A57-4B47-975D-D98044A43557}"/>
              </a:ext>
            </a:extLst>
          </p:cNvPr>
          <p:cNvSpPr>
            <a:spLocks noGrp="1"/>
          </p:cNvSpPr>
          <p:nvPr>
            <p:ph idx="1"/>
          </p:nvPr>
        </p:nvSpPr>
        <p:spPr>
          <a:xfrm>
            <a:off x="838200" y="2452304"/>
            <a:ext cx="10515600" cy="3860483"/>
          </a:xfrm>
          <a:solidFill>
            <a:schemeClr val="accent6">
              <a:lumMod val="20000"/>
              <a:lumOff val="80000"/>
              <a:alpha val="14000"/>
            </a:schemeClr>
          </a:solidFill>
          <a:effectLst/>
        </p:spPr>
        <p:txBody>
          <a:bodyPr/>
          <a:lstStyle/>
          <a:p>
            <a:pPr marL="0" indent="0">
              <a:buNone/>
            </a:pPr>
            <a:r>
              <a:rPr lang="sv-SE" dirty="0"/>
              <a:t>    </a:t>
            </a:r>
          </a:p>
          <a:p>
            <a:pPr marL="0" indent="0" algn="ctr">
              <a:buNone/>
            </a:pPr>
            <a:r>
              <a:rPr lang="sv-SE" dirty="0"/>
              <a:t>  </a:t>
            </a:r>
            <a:endParaRPr lang="sv-SE" dirty="0">
              <a:latin typeface="Modern Love" panose="04090805081005020601" pitchFamily="82" charset="0"/>
            </a:endParaRPr>
          </a:p>
        </p:txBody>
      </p:sp>
      <p:sp>
        <p:nvSpPr>
          <p:cNvPr id="4" name="Moln 3">
            <a:extLst>
              <a:ext uri="{FF2B5EF4-FFF2-40B4-BE49-F238E27FC236}">
                <a16:creationId xmlns:a16="http://schemas.microsoft.com/office/drawing/2014/main" id="{A7FC9A05-7A7D-4A9E-99E4-80F41BEC2801}"/>
              </a:ext>
            </a:extLst>
          </p:cNvPr>
          <p:cNvSpPr/>
          <p:nvPr/>
        </p:nvSpPr>
        <p:spPr>
          <a:xfrm>
            <a:off x="1097280" y="2301766"/>
            <a:ext cx="9690548" cy="4393323"/>
          </a:xfrm>
          <a:prstGeom prst="cloud">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a:effectLst>
            <a:glow rad="63500">
              <a:schemeClr val="tx1">
                <a:lumMod val="85000"/>
                <a:lumOff val="15000"/>
                <a:alpha val="40000"/>
              </a:schemeClr>
            </a:glow>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Tankebubbla: moln 4">
            <a:extLst>
              <a:ext uri="{FF2B5EF4-FFF2-40B4-BE49-F238E27FC236}">
                <a16:creationId xmlns:a16="http://schemas.microsoft.com/office/drawing/2014/main" id="{562ED596-FFDF-44AB-8214-7609A7D59BCE}"/>
              </a:ext>
            </a:extLst>
          </p:cNvPr>
          <p:cNvSpPr/>
          <p:nvPr/>
        </p:nvSpPr>
        <p:spPr>
          <a:xfrm flipH="1">
            <a:off x="1872868" y="5376231"/>
            <a:ext cx="88014" cy="45719"/>
          </a:xfrm>
          <a:prstGeom prst="cloudCallout">
            <a:avLst>
              <a:gd name="adj1" fmla="val 1428518"/>
              <a:gd name="adj2" fmla="val 191796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6" name="textruta 5">
            <a:extLst>
              <a:ext uri="{FF2B5EF4-FFF2-40B4-BE49-F238E27FC236}">
                <a16:creationId xmlns:a16="http://schemas.microsoft.com/office/drawing/2014/main" id="{68852ACA-F233-4DAC-A596-57C2B475FE17}"/>
              </a:ext>
            </a:extLst>
          </p:cNvPr>
          <p:cNvSpPr txBox="1"/>
          <p:nvPr/>
        </p:nvSpPr>
        <p:spPr>
          <a:xfrm>
            <a:off x="3847371" y="3127786"/>
            <a:ext cx="4497258" cy="3108543"/>
          </a:xfrm>
          <a:prstGeom prst="rect">
            <a:avLst/>
          </a:prstGeom>
          <a:noFill/>
        </p:spPr>
        <p:txBody>
          <a:bodyPr wrap="square" rtlCol="0">
            <a:spAutoFit/>
          </a:bodyPr>
          <a:lstStyle/>
          <a:p>
            <a:pPr algn="ctr"/>
            <a:endParaRPr lang="sv-SE" sz="1000" dirty="0"/>
          </a:p>
          <a:p>
            <a:pPr algn="ctr"/>
            <a:r>
              <a:rPr lang="sv-SE" sz="2800" dirty="0"/>
              <a:t>Att reflektera kring</a:t>
            </a:r>
          </a:p>
          <a:p>
            <a:pPr algn="ctr"/>
            <a:endParaRPr lang="sv-SE" sz="2800" dirty="0"/>
          </a:p>
          <a:p>
            <a:pPr algn="ctr"/>
            <a:r>
              <a:rPr lang="sv-SE" sz="2400" dirty="0"/>
              <a:t> </a:t>
            </a:r>
            <a:r>
              <a:rPr lang="sv-SE" sz="2800" dirty="0">
                <a:latin typeface="Modern Love" panose="04090805081005020601" pitchFamily="82" charset="0"/>
              </a:rPr>
              <a:t>HUR BARN LÄR SIG ÄTA – OCH HUR FÖRÄLDRARS LYHÖRDHET HJÄLPER MATGLÄDJEN    </a:t>
            </a:r>
          </a:p>
          <a:p>
            <a:endParaRPr lang="sv-SE" dirty="0"/>
          </a:p>
        </p:txBody>
      </p:sp>
      <p:pic>
        <p:nvPicPr>
          <p:cNvPr id="22" name="Ljud 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72896720"/>
      </p:ext>
    </p:extLst>
  </p:cSld>
  <p:clrMapOvr>
    <a:masterClrMapping/>
  </p:clrMapOvr>
  <mc:AlternateContent xmlns:mc="http://schemas.openxmlformats.org/markup-compatibility/2006" xmlns:p14="http://schemas.microsoft.com/office/powerpoint/2010/main">
    <mc:Choice Requires="p14">
      <p:transition spd="slow" p14:dur="2000" advTm="148954"/>
    </mc:Choice>
    <mc:Fallback xmlns="">
      <p:transition spd="slow" advTm="148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p:spPr>
        <p:txBody>
          <a:bodyPr anchor="t">
            <a:normAutofit fontScale="90000"/>
          </a:bodyPr>
          <a:lstStyle/>
          <a:p>
            <a:pPr algn="ct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DISKUSSIONS</a:t>
            </a:r>
            <a:b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br>
            <a:r>
              <a:rPr lang="sv-SE" sz="4000" dirty="0">
                <a:solidFill>
                  <a:srgbClr val="FFFFFF"/>
                </a:solidFill>
                <a:effectLst>
                  <a:outerShdw blurRad="38100" dist="38100" dir="2700000" algn="tl">
                    <a:srgbClr val="000000">
                      <a:alpha val="43137"/>
                    </a:srgbClr>
                  </a:outerShdw>
                </a:effectLst>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380855" y="862642"/>
            <a:ext cx="3427283" cy="5103260"/>
          </a:xfrm>
        </p:spPr>
        <p:txBody>
          <a:bodyPr>
            <a:normAutofit fontScale="92500" lnSpcReduction="10000"/>
          </a:bodyPr>
          <a:lstStyle/>
          <a:p>
            <a:pPr algn="ctr"/>
            <a:r>
              <a:rPr lang="sv-SE" sz="2600" dirty="0"/>
              <a:t>Visar ditt barn intresse för mat? </a:t>
            </a:r>
          </a:p>
          <a:p>
            <a:pPr marL="0" indent="0" algn="ctr">
              <a:buNone/>
            </a:pPr>
            <a:endParaRPr lang="sv-SE" sz="2600" dirty="0"/>
          </a:p>
          <a:p>
            <a:pPr algn="ctr"/>
            <a:r>
              <a:rPr lang="sv-SE" sz="2600" dirty="0"/>
              <a:t>Hur visar ditt barn att det är hungrigt eller mätt?</a:t>
            </a:r>
          </a:p>
          <a:p>
            <a:pPr marL="0" indent="0" algn="ctr">
              <a:buNone/>
            </a:pPr>
            <a:endParaRPr lang="sv-SE" sz="2600" dirty="0"/>
          </a:p>
          <a:p>
            <a:pPr algn="ctr"/>
            <a:r>
              <a:rPr lang="sv-SE" sz="2600" dirty="0"/>
              <a:t>Hur undersöker ditt barn maten?</a:t>
            </a:r>
          </a:p>
          <a:p>
            <a:pPr algn="ctr"/>
            <a:endParaRPr lang="sv-SE" sz="2600" dirty="0"/>
          </a:p>
          <a:p>
            <a:pPr algn="ctr"/>
            <a:r>
              <a:rPr lang="sv-SE" sz="2600" dirty="0"/>
              <a:t>Vad tycker ditt barn mest om att äta?</a:t>
            </a:r>
            <a:r>
              <a:rPr lang="sv-SE" sz="2600" b="0" i="0" dirty="0">
                <a:solidFill>
                  <a:srgbClr val="1E1E1E"/>
                </a:solidFill>
                <a:effectLst/>
              </a:rPr>
              <a:t> </a:t>
            </a:r>
            <a:endParaRPr lang="sv-SE" sz="2600" dirty="0"/>
          </a:p>
          <a:p>
            <a:pPr marL="0" indent="0" algn="ctr">
              <a:buNone/>
            </a:pPr>
            <a:r>
              <a:rPr lang="sv-SE" sz="3000" dirty="0"/>
              <a:t> </a:t>
            </a:r>
          </a:p>
          <a:p>
            <a:pPr marL="0" indent="0" algn="ctr">
              <a:buNone/>
            </a:pPr>
            <a:endParaRPr lang="sv-SE" sz="2000" dirty="0"/>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129871" y="401444"/>
            <a:ext cx="4059046" cy="6456556"/>
          </a:xfrm>
        </p:spPr>
        <p:txBody>
          <a:bodyPr>
            <a:noAutofit/>
          </a:bodyPr>
          <a:lstStyle/>
          <a:p>
            <a:pPr marL="0" indent="0" algn="ctr">
              <a:buNone/>
            </a:pPr>
            <a:endParaRPr lang="sv-SE" sz="2000" dirty="0"/>
          </a:p>
          <a:p>
            <a:pPr algn="ctr"/>
            <a:r>
              <a:rPr lang="sv-SE" sz="2400" dirty="0"/>
              <a:t>Är det något som oroar dig kring ditt barns ätande?</a:t>
            </a:r>
          </a:p>
          <a:p>
            <a:pPr marL="0" indent="0" algn="ctr">
              <a:buNone/>
            </a:pPr>
            <a:endParaRPr lang="sv-SE" sz="2400" dirty="0"/>
          </a:p>
          <a:p>
            <a:pPr algn="ctr"/>
            <a:r>
              <a:rPr lang="sv-SE" sz="2400" dirty="0"/>
              <a:t>Hur är ditt eget förhållande till mat?</a:t>
            </a:r>
          </a:p>
          <a:p>
            <a:pPr marL="0" indent="0" algn="ctr">
              <a:buNone/>
            </a:pPr>
            <a:endParaRPr lang="sv-SE" sz="2400" dirty="0"/>
          </a:p>
          <a:p>
            <a:pPr algn="ctr"/>
            <a:r>
              <a:rPr lang="sv-SE" sz="2400" b="0" i="0" dirty="0">
                <a:solidFill>
                  <a:srgbClr val="1E1E1E"/>
                </a:solidFill>
                <a:effectLst/>
              </a:rPr>
              <a:t>Hur kan ni enkelt ordna en trevlig och lugn matstund för hela familjen?</a:t>
            </a:r>
          </a:p>
          <a:p>
            <a:pPr algn="ctr"/>
            <a:endParaRPr lang="sv-SE" sz="2400" dirty="0"/>
          </a:p>
          <a:p>
            <a:pPr algn="ctr"/>
            <a:r>
              <a:rPr lang="sv-SE" sz="2400" dirty="0"/>
              <a:t>Hur tror ni att era matvanor kan påverka barnets?</a:t>
            </a:r>
          </a:p>
          <a:p>
            <a:pPr algn="ctr"/>
            <a:endParaRPr lang="sv-SE" dirty="0"/>
          </a:p>
          <a:p>
            <a:pPr marL="0" indent="0">
              <a:buNone/>
            </a:pPr>
            <a:endParaRPr lang="sv-SE" sz="2000" dirty="0"/>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Bildobjekt 9">
            <a:extLst>
              <a:ext uri="{FF2B5EF4-FFF2-40B4-BE49-F238E27FC236}">
                <a16:creationId xmlns:a16="http://schemas.microsoft.com/office/drawing/2014/main" id="{0BED2D9D-A3A0-41E3-8D1A-42833583F14A}"/>
              </a:ext>
            </a:extLst>
          </p:cNvPr>
          <p:cNvPicPr/>
          <p:nvPr/>
        </p:nvPicPr>
        <p:blipFill rotWithShape="1">
          <a:blip r:embed="rId3" cstate="print">
            <a:extLst>
              <a:ext uri="{28A0092B-C50C-407E-A947-70E740481C1C}">
                <a14:useLocalDpi xmlns:a14="http://schemas.microsoft.com/office/drawing/2010/main" val="0"/>
              </a:ext>
            </a:extLst>
          </a:blip>
          <a:srcRect l="7823" r="2574" b="1"/>
          <a:stretch/>
        </p:blipFill>
        <p:spPr>
          <a:xfrm>
            <a:off x="6728728" y="1690688"/>
            <a:ext cx="5463273"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17" name="Freeform: Shape 16">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03C92346-E029-44B9-AEAE-FBF5110942DF}"/>
              </a:ext>
            </a:extLst>
          </p:cNvPr>
          <p:cNvSpPr>
            <a:spLocks noGrp="1"/>
          </p:cNvSpPr>
          <p:nvPr>
            <p:ph type="title"/>
          </p:nvPr>
        </p:nvSpPr>
        <p:spPr>
          <a:xfrm>
            <a:off x="258792" y="365759"/>
            <a:ext cx="8351808" cy="1325880"/>
          </a:xfrm>
        </p:spPr>
        <p:txBody>
          <a:bodyPr vert="horz" lIns="91440" tIns="45720" rIns="91440" bIns="45720" rtlCol="0" anchor="ctr">
            <a:normAutofit/>
          </a:bodyPr>
          <a:lstStyle/>
          <a:p>
            <a:r>
              <a:rPr lang="en-US" sz="4400" dirty="0">
                <a:solidFill>
                  <a:schemeClr val="bg1"/>
                </a:solidFill>
                <a:effectLst>
                  <a:outerShdw blurRad="38100" dist="38100" dir="2700000" algn="tl">
                    <a:srgbClr val="000000">
                      <a:alpha val="43137"/>
                    </a:srgbClr>
                  </a:outerShdw>
                </a:effectLst>
                <a:latin typeface="Modern Love" panose="04090805081005020601" pitchFamily="82" charset="0"/>
              </a:rPr>
              <a:t>Film- “Bra mat för spädbarn”</a:t>
            </a:r>
          </a:p>
        </p:txBody>
      </p:sp>
      <p:sp>
        <p:nvSpPr>
          <p:cNvPr id="19" name="Freeform: Shape 18">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latshållare för text 3">
            <a:extLst>
              <a:ext uri="{FF2B5EF4-FFF2-40B4-BE49-F238E27FC236}">
                <a16:creationId xmlns:a16="http://schemas.microsoft.com/office/drawing/2014/main" id="{AF597C35-2B09-4CB6-9155-505459DA6993}"/>
              </a:ext>
            </a:extLst>
          </p:cNvPr>
          <p:cNvSpPr>
            <a:spLocks noGrp="1"/>
          </p:cNvSpPr>
          <p:nvPr>
            <p:ph type="body" sz="half" idx="2"/>
          </p:nvPr>
        </p:nvSpPr>
        <p:spPr>
          <a:xfrm>
            <a:off x="841248" y="2209800"/>
            <a:ext cx="5887479" cy="4010025"/>
          </a:xfrm>
        </p:spPr>
        <p:txBody>
          <a:bodyPr vert="horz" lIns="91440" tIns="45720" rIns="91440" bIns="45720" rtlCol="0" anchor="t">
            <a:normAutofit fontScale="92500" lnSpcReduction="10000"/>
          </a:bodyPr>
          <a:lstStyle/>
          <a:p>
            <a:pPr algn="ctr">
              <a:spcAft>
                <a:spcPts val="800"/>
              </a:spcAft>
            </a:pPr>
            <a:r>
              <a:rPr lang="en-US" sz="2800" dirty="0">
                <a:solidFill>
                  <a:srgbClr val="FFFFFF"/>
                </a:solidFill>
              </a:rPr>
              <a:t>Två korta filmer om matintroduktion,</a:t>
            </a:r>
            <a:br>
              <a:rPr lang="en-US" sz="2800" dirty="0">
                <a:solidFill>
                  <a:srgbClr val="FFFFFF"/>
                </a:solidFill>
              </a:rPr>
            </a:br>
            <a:r>
              <a:rPr lang="en-US" sz="2800" dirty="0">
                <a:solidFill>
                  <a:srgbClr val="FFFFFF"/>
                </a:solidFill>
              </a:rPr>
              <a:t>från Livsmedelsverket </a:t>
            </a:r>
          </a:p>
          <a:p>
            <a:pPr indent="-228600" algn="ctr">
              <a:spcAft>
                <a:spcPts val="800"/>
              </a:spcAft>
              <a:buFont typeface="Arial" panose="020B0604020202020204" pitchFamily="34" charset="0"/>
              <a:buChar char="•"/>
            </a:pPr>
            <a:endParaRPr lang="en-US" sz="2800" dirty="0">
              <a:solidFill>
                <a:srgbClr val="FFFFFF"/>
              </a:solidFill>
            </a:endParaRPr>
          </a:p>
          <a:p>
            <a:pPr indent="-228600" algn="ctr">
              <a:spcAft>
                <a:spcPts val="800"/>
              </a:spcAft>
              <a:buFont typeface="Arial" panose="020B0604020202020204" pitchFamily="34" charset="0"/>
              <a:buChar char="•"/>
            </a:pPr>
            <a:r>
              <a:rPr lang="en-US" sz="2800" dirty="0">
                <a:solidFill>
                  <a:srgbClr val="FFFFFF"/>
                </a:solidFill>
              </a:rPr>
              <a:t>Film 2: Pyttesmå smakportioner (2 min)</a:t>
            </a:r>
          </a:p>
          <a:p>
            <a:pPr indent="-228600" algn="ctr">
              <a:spcAft>
                <a:spcPts val="800"/>
              </a:spcAft>
              <a:buFont typeface="Arial" panose="020B0604020202020204" pitchFamily="34" charset="0"/>
              <a:buChar char="•"/>
            </a:pPr>
            <a:r>
              <a:rPr lang="en-US" sz="2800" dirty="0">
                <a:solidFill>
                  <a:srgbClr val="FFFFFF"/>
                </a:solidFill>
              </a:rPr>
              <a:t>Film 3: Lära sig äta vanlig mat (3 min) </a:t>
            </a:r>
          </a:p>
          <a:p>
            <a:pPr indent="-228600" algn="ctr">
              <a:spcAft>
                <a:spcPts val="800"/>
              </a:spcAft>
              <a:buFont typeface="Arial" panose="020B0604020202020204" pitchFamily="34" charset="0"/>
              <a:buChar char="•"/>
            </a:pPr>
            <a:endParaRPr lang="en-US" sz="1900" dirty="0">
              <a:solidFill>
                <a:srgbClr val="FFFFFF"/>
              </a:solidFill>
            </a:endParaRPr>
          </a:p>
          <a:p>
            <a:pPr algn="ctr"/>
            <a:r>
              <a:rPr lang="en-US" sz="2600" dirty="0">
                <a:solidFill>
                  <a:srgbClr val="FFFFFF"/>
                </a:solidFill>
                <a:hlinkClick r:id="rId4"/>
              </a:rPr>
              <a:t>FILM </a:t>
            </a:r>
            <a:endParaRPr lang="en-US" sz="2600" dirty="0">
              <a:solidFill>
                <a:srgbClr val="FFFFFF"/>
              </a:solidFill>
            </a:endParaRPr>
          </a:p>
          <a:p>
            <a:br>
              <a:rPr lang="en-US" sz="1900" dirty="0">
                <a:solidFill>
                  <a:srgbClr val="FFFFFF"/>
                </a:solidFill>
              </a:rPr>
            </a:br>
            <a:endParaRPr lang="en-US" sz="1900" dirty="0">
              <a:solidFill>
                <a:srgbClr val="FFFFFF"/>
              </a:solidFill>
            </a:endParaRPr>
          </a:p>
        </p:txBody>
      </p:sp>
    </p:spTree>
    <p:extLst>
      <p:ext uri="{BB962C8B-B14F-4D97-AF65-F5344CB8AC3E}">
        <p14:creationId xmlns:p14="http://schemas.microsoft.com/office/powerpoint/2010/main" val="26027071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xfrm>
            <a:off x="838200" y="1260475"/>
            <a:ext cx="10515600" cy="1325563"/>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effectLst>
                  <a:outerShdw blurRad="38100" dist="38100" dir="2700000" algn="tl">
                    <a:srgbClr val="000000">
                      <a:alpha val="43137"/>
                    </a:srgbClr>
                  </a:outerShdw>
                </a:effectLst>
                <a:latin typeface="Modern Love" panose="04090805081005020601" pitchFamily="82" charset="0"/>
              </a:rPr>
              <a:t>SAMMANFATTNING &amp; AVSLUTNING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a:xfrm>
            <a:off x="838200" y="2800349"/>
            <a:ext cx="10515600" cy="3814763"/>
          </a:xfrm>
        </p:spPr>
        <p:txBody>
          <a:bodyPr>
            <a:normAutofit/>
          </a:bodyPr>
          <a:lstStyle/>
          <a:p>
            <a:pPr algn="ctr"/>
            <a:endParaRPr lang="sv-SE" sz="4800" dirty="0"/>
          </a:p>
          <a:p>
            <a:pPr marL="0" indent="0" algn="ctr">
              <a:buNone/>
            </a:pPr>
            <a:r>
              <a:rPr lang="sv-SE" sz="4000" dirty="0"/>
              <a:t>Tankar efter denna träff?</a:t>
            </a:r>
          </a:p>
          <a:p>
            <a:pPr marL="0" indent="0" algn="ctr">
              <a:buNone/>
            </a:pPr>
            <a:endParaRPr lang="sv-SE" sz="4000" dirty="0"/>
          </a:p>
          <a:p>
            <a:pPr marL="0" indent="0" algn="ctr">
              <a:buNone/>
            </a:pPr>
            <a:r>
              <a:rPr lang="sv-SE" sz="4000" dirty="0"/>
              <a:t>Tema inför nästa träff?</a:t>
            </a:r>
          </a:p>
          <a:p>
            <a:pPr marL="0" indent="0" algn="ctr">
              <a:buNone/>
            </a:pPr>
            <a:endParaRPr lang="sv-SE" sz="4800" dirty="0"/>
          </a:p>
        </p:txBody>
      </p:sp>
    </p:spTree>
    <p:extLst>
      <p:ext uri="{BB962C8B-B14F-4D97-AF65-F5344CB8AC3E}">
        <p14:creationId xmlns:p14="http://schemas.microsoft.com/office/powerpoint/2010/main" val="150139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721318" y="384131"/>
            <a:ext cx="4426755" cy="761271"/>
          </a:xfrm>
        </p:spPr>
        <p:txBody>
          <a:bodyPr>
            <a:normAutofit fontScale="90000"/>
          </a:bodyPr>
          <a:lstStyle/>
          <a:p>
            <a:r>
              <a:rPr lang="sv-SE" sz="2500" b="1" dirty="0">
                <a:latin typeface="Modern Love" panose="04090805081005020601" pitchFamily="82" charset="0"/>
              </a:rPr>
              <a:t>FÖR DIG SOM VILL VETA MER</a:t>
            </a:r>
          </a:p>
        </p:txBody>
      </p:sp>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913872" y="1145402"/>
            <a:ext cx="4676721" cy="3269547"/>
          </a:xfrm>
        </p:spPr>
        <p:txBody>
          <a:bodyPr anchor="t">
            <a:noAutofit/>
          </a:bodyPr>
          <a:lstStyle/>
          <a:p>
            <a:pPr marL="0" lvl="0" indent="0" algn="ctr">
              <a:buNone/>
            </a:pPr>
            <a:r>
              <a:rPr lang="sv-SE" sz="1400" u="sng" dirty="0">
                <a:hlinkClick r:id="rId3"/>
              </a:rPr>
              <a:t>Mat och dryck för barn</a:t>
            </a:r>
            <a:r>
              <a:rPr lang="sv-SE" sz="1400" dirty="0"/>
              <a:t>,  1177.se  </a:t>
            </a:r>
          </a:p>
          <a:p>
            <a:pPr marL="0" lvl="0" indent="0" algn="ctr">
              <a:buNone/>
            </a:pPr>
            <a:r>
              <a:rPr lang="sv-SE" sz="1400" dirty="0"/>
              <a:t>         </a:t>
            </a:r>
          </a:p>
          <a:p>
            <a:pPr marL="0" lvl="0" indent="0" algn="ctr">
              <a:buNone/>
            </a:pPr>
            <a:r>
              <a:rPr lang="sv-SE" sz="1400" b="1" dirty="0"/>
              <a:t>Leva med barn </a:t>
            </a:r>
            <a:r>
              <a:rPr lang="sv-SE" sz="1400" dirty="0"/>
              <a:t>(Kapitel: ”Äta”), Köhler, M., Reuter, A. &amp; Tell, J.</a:t>
            </a:r>
            <a:br>
              <a:rPr lang="sv-SE" sz="1400" u="sng" dirty="0"/>
            </a:br>
            <a:br>
              <a:rPr lang="sv-SE" sz="1400" u="sng" dirty="0"/>
            </a:br>
            <a:endParaRPr lang="sv-SE" sz="1400" dirty="0"/>
          </a:p>
          <a:p>
            <a:pPr marL="0" lvl="0" indent="0" algn="ctr">
              <a:buNone/>
            </a:pPr>
            <a:r>
              <a:rPr lang="sv-SE" sz="1400" b="1" dirty="0"/>
              <a:t>BVC-podden </a:t>
            </a:r>
            <a:br>
              <a:rPr lang="sv-SE" sz="1400" dirty="0"/>
            </a:br>
            <a:r>
              <a:rPr lang="sv-SE" sz="1400" dirty="0"/>
              <a:t>Avsnitt 59: ”Lyhörd matning kan minska krånglet”</a:t>
            </a:r>
            <a:br>
              <a:rPr lang="sv-SE" sz="1400" dirty="0"/>
            </a:br>
            <a:r>
              <a:rPr lang="sv-SE" sz="1400" dirty="0"/>
              <a:t>Avsnitt 8: ”Slipp matkrånglet!”</a:t>
            </a:r>
            <a:br>
              <a:rPr lang="sv-SE" sz="1400" dirty="0"/>
            </a:br>
            <a:endParaRPr lang="sv-SE" sz="1400" dirty="0"/>
          </a:p>
          <a:p>
            <a:pPr marL="0" lvl="0" indent="0" algn="ctr">
              <a:buNone/>
            </a:pPr>
            <a:r>
              <a:rPr lang="sv-SE" sz="1400" b="1" dirty="0"/>
              <a:t>Barn och mat: från smakportion till att äta själv</a:t>
            </a:r>
            <a:r>
              <a:rPr lang="sv-SE" sz="1400" dirty="0"/>
              <a:t>, Ask. S.</a:t>
            </a:r>
          </a:p>
          <a:p>
            <a:pPr marL="0" lvl="0" indent="0" algn="ctr">
              <a:buNone/>
            </a:pPr>
            <a:r>
              <a:rPr lang="sv-SE" sz="1400" b="1" dirty="0"/>
              <a:t>Första hjälpen vid matbordet</a:t>
            </a:r>
            <a:r>
              <a:rPr lang="sv-SE" sz="1400" dirty="0"/>
              <a:t>, Ask.S.</a:t>
            </a:r>
          </a:p>
          <a:p>
            <a:pPr marL="0" lvl="0" indent="0" algn="ctr">
              <a:buNone/>
            </a:pPr>
            <a:r>
              <a:rPr lang="sv-SE" sz="1400" b="1" dirty="0"/>
              <a:t>När ditt barn inte äter</a:t>
            </a:r>
            <a:r>
              <a:rPr lang="sv-SE" sz="1400" dirty="0"/>
              <a:t>, Lamm Laurin. K.</a:t>
            </a:r>
          </a:p>
        </p:txBody>
      </p:sp>
      <p:sp>
        <p:nvSpPr>
          <p:cNvPr id="47" name="Oval 34">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Bildobjekt 8" descr="En bild som visar ritning&#10;&#10;Automatiskt genererad beskrivning">
            <a:extLst>
              <a:ext uri="{FF2B5EF4-FFF2-40B4-BE49-F238E27FC236}">
                <a16:creationId xmlns:a16="http://schemas.microsoft.com/office/drawing/2014/main" id="{BEFE0643-F272-41C7-B22C-32B445AD7939}"/>
              </a:ext>
            </a:extLst>
          </p:cNvPr>
          <p:cNvPicPr>
            <a:picLocks noChangeAspect="1"/>
          </p:cNvPicPr>
          <p:nvPr/>
        </p:nvPicPr>
        <p:blipFill rotWithShape="1">
          <a:blip r:embed="rId4"/>
          <a:srcRect t="6636" r="5" b="22867"/>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48" name="Freeform: Shape 36">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Oval 38">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Bildobjekt 5" descr="En bild som visar person, sitter, mat, barn&#10;&#10;Automatiskt genererad beskrivning">
            <a:extLst>
              <a:ext uri="{FF2B5EF4-FFF2-40B4-BE49-F238E27FC236}">
                <a16:creationId xmlns:a16="http://schemas.microsoft.com/office/drawing/2014/main" id="{5984911D-1679-470F-9DBC-5DDD176F7587}"/>
              </a:ext>
            </a:extLst>
          </p:cNvPr>
          <p:cNvPicPr>
            <a:picLocks noChangeAspect="1"/>
          </p:cNvPicPr>
          <p:nvPr/>
        </p:nvPicPr>
        <p:blipFill rotWithShape="1">
          <a:blip r:embed="rId5"/>
          <a:srcRect r="4" b="20753"/>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Bildobjekt 7">
            <a:extLst>
              <a:ext uri="{FF2B5EF4-FFF2-40B4-BE49-F238E27FC236}">
                <a16:creationId xmlns:a16="http://schemas.microsoft.com/office/drawing/2014/main" id="{CB101280-B336-492F-982F-598548505265}"/>
              </a:ext>
            </a:extLst>
          </p:cNvPr>
          <p:cNvPicPr>
            <a:picLocks noChangeAspect="1"/>
          </p:cNvPicPr>
          <p:nvPr/>
        </p:nvPicPr>
        <p:blipFill rotWithShape="1">
          <a:blip r:embed="rId6"/>
          <a:srcRect t="37860" b="11617"/>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50" name="Freeform: Shape 40">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reeform: Shape 42">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795BF52D-BB21-4258-B2E0-D5DECD504D6A}"/>
              </a:ext>
            </a:extLst>
          </p:cNvPr>
          <p:cNvPicPr>
            <a:picLocks noChangeAspect="1"/>
          </p:cNvPicPr>
          <p:nvPr/>
        </p:nvPicPr>
        <p:blipFill rotWithShape="1">
          <a:blip r:embed="rId7"/>
          <a:srcRect t="6664" r="7" b="2347"/>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8"/>
          <a:srcRect t="26938" r="5" b="20195"/>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52" name="Freeform: Shape 44">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44E59C24-1C83-4A6B-A066-95B143774BEA}"/>
              </a:ext>
            </a:extLst>
          </p:cNvPr>
          <p:cNvPicPr>
            <a:picLocks noChangeAspect="1"/>
          </p:cNvPicPr>
          <p:nvPr/>
        </p:nvPicPr>
        <p:blipFill rotWithShape="1">
          <a:blip r:embed="rId9"/>
          <a:srcRect t="32644" r="1" b="5605"/>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1203</Words>
  <Application>Microsoft Office PowerPoint</Application>
  <PresentationFormat>Bredbild</PresentationFormat>
  <Paragraphs>97</Paragraphs>
  <Slides>7</Slides>
  <Notes>7</Notes>
  <HiddenSlides>0</HiddenSlides>
  <MMClips>1</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7</vt:i4>
      </vt:variant>
    </vt:vector>
  </HeadingPairs>
  <TitlesOfParts>
    <vt:vector size="14" baseType="lpstr">
      <vt:lpstr>Arial</vt:lpstr>
      <vt:lpstr>Calibri</vt:lpstr>
      <vt:lpstr>Calibri Light</vt:lpstr>
      <vt:lpstr>Gill Sans MT</vt:lpstr>
      <vt:lpstr>Modern Love</vt:lpstr>
      <vt:lpstr>Office-tema</vt:lpstr>
      <vt:lpstr>Office-tema</vt:lpstr>
      <vt:lpstr> Nationella Utvecklingsgruppen för Föräldraskapsstöd i Grupp</vt:lpstr>
      <vt:lpstr>Välkomna!</vt:lpstr>
      <vt:lpstr>SYFTET MED DAGENS DISKUSSIONSTEMA</vt:lpstr>
      <vt:lpstr>DISKUSSIONS FRÅGOR</vt:lpstr>
      <vt:lpstr>Film- “Bra mat för spädbarn”</vt:lpstr>
      <vt:lpstr>SAMMANFATTNING &amp; AVSLUTNING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Nathalie Aranda Gani</dc:creator>
  <cp:lastModifiedBy>Nathalie Aranda Gani</cp:lastModifiedBy>
  <cp:revision>19</cp:revision>
  <dcterms:created xsi:type="dcterms:W3CDTF">2020-12-18T16:18:58Z</dcterms:created>
  <dcterms:modified xsi:type="dcterms:W3CDTF">2022-01-24T14:54:55Z</dcterms:modified>
</cp:coreProperties>
</file>