
<file path=[Content_Types].xml><?xml version="1.0" encoding="utf-8"?>
<Types xmlns="http://schemas.openxmlformats.org/package/2006/content-types">
  <Default Extension="png" ContentType="image/png"/>
  <Default Extension="svg" ContentType="image/svg+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6" r:id="rId4"/>
    <p:sldId id="260" r:id="rId5"/>
    <p:sldId id="261" r:id="rId6"/>
    <p:sldId id="264" r:id="rId7"/>
    <p:sldId id="266" r:id="rId8"/>
    <p:sldId id="26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375" autoAdjust="0"/>
  </p:normalViewPr>
  <p:slideViewPr>
    <p:cSldViewPr snapToGrid="0">
      <p:cViewPr varScale="1">
        <p:scale>
          <a:sx n="38" d="100"/>
          <a:sy n="38" d="100"/>
        </p:scale>
        <p:origin x="19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FBF21-87FE-4796-8B63-A537A8011E89}" type="datetimeFigureOut">
              <a:rPr lang="sv-SE" smtClean="0"/>
              <a:t>2022-02-17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87209-AF76-45FA-B592-71AA74F8F29F}" type="slidenum">
              <a:rPr lang="sv-SE" smtClean="0"/>
              <a:t>‹#›</a:t>
            </a:fld>
            <a:endParaRPr lang="sv-SE"/>
          </a:p>
        </p:txBody>
      </p:sp>
    </p:spTree>
    <p:extLst>
      <p:ext uri="{BB962C8B-B14F-4D97-AF65-F5344CB8AC3E}">
        <p14:creationId xmlns:p14="http://schemas.microsoft.com/office/powerpoint/2010/main" val="196073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1</a:t>
            </a:fld>
            <a:endParaRPr lang="sv-SE"/>
          </a:p>
        </p:txBody>
      </p:sp>
    </p:spTree>
    <p:extLst>
      <p:ext uri="{BB962C8B-B14F-4D97-AF65-F5344CB8AC3E}">
        <p14:creationId xmlns:p14="http://schemas.microsoft.com/office/powerpoint/2010/main" val="57324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Nya ansikten? Ta en presentationsrunda: börja med dig själv, gå sedan laget runt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Barn och föräldrars hälsa påverkas positivt av jämställdhet i familjen. Forskning visar att en jämnare fördelning av omsorg om barn, hushållsarbete och föräldraledighet </a:t>
            </a:r>
            <a:r>
              <a:rPr lang="sv-SE" sz="1200" kern="1200" dirty="0" smtClean="0">
                <a:solidFill>
                  <a:schemeClr val="tx1"/>
                </a:solidFill>
                <a:effectLst/>
                <a:latin typeface="+mn-lt"/>
                <a:ea typeface="+mn-ea"/>
                <a:cs typeface="+mn-cs"/>
              </a:rPr>
              <a:t>har </a:t>
            </a:r>
            <a:r>
              <a:rPr lang="sv-SE" sz="1200" kern="1200">
                <a:solidFill>
                  <a:schemeClr val="tx1"/>
                </a:solidFill>
                <a:effectLst/>
                <a:latin typeface="+mn-lt"/>
                <a:ea typeface="+mn-ea"/>
                <a:cs typeface="+mn-cs"/>
              </a:rPr>
              <a:t>samband </a:t>
            </a:r>
            <a:r>
              <a:rPr lang="sv-SE" sz="1200" kern="1200" smtClean="0">
                <a:solidFill>
                  <a:schemeClr val="tx1"/>
                </a:solidFill>
                <a:effectLst/>
                <a:latin typeface="+mn-lt"/>
                <a:ea typeface="+mn-ea"/>
                <a:cs typeface="+mn-cs"/>
              </a:rPr>
              <a:t>med stabilare </a:t>
            </a:r>
            <a:r>
              <a:rPr lang="sv-SE" sz="1200" kern="1200" dirty="0">
                <a:solidFill>
                  <a:schemeClr val="tx1"/>
                </a:solidFill>
                <a:effectLst/>
                <a:latin typeface="+mn-lt"/>
                <a:ea typeface="+mn-ea"/>
                <a:cs typeface="+mn-cs"/>
              </a:rPr>
              <a:t>parrelationer med färre separationer, mindre inkomstskillnader mellan män och kvinnor och inte minst att barn får en bättre relation till båda föräldrar.</a:t>
            </a:r>
          </a:p>
          <a:p>
            <a:endParaRPr lang="sv-SE" dirty="0"/>
          </a:p>
          <a:p>
            <a:r>
              <a:rPr lang="sv-SE" sz="1200" kern="1200" dirty="0">
                <a:solidFill>
                  <a:schemeClr val="tx1"/>
                </a:solidFill>
                <a:effectLst/>
                <a:latin typeface="+mn-lt"/>
                <a:ea typeface="+mn-ea"/>
                <a:cs typeface="+mn-cs"/>
              </a:rPr>
              <a:t>Att vara föräldrar tillsammans handlar om att dela på ansvaret för den känslomässiga omsorgen om barnet och lägger grunden till att utveckla en trygg och nära relation till sitt barn. Det innefattar även att dela på den praktiska omsorgen om barnet och vardagslivet tillsammans. Forskning har visat att kvalitén på ”föräldrateamet” spelar stor roll för barns utveckling och välbefinnande.</a:t>
            </a:r>
          </a:p>
          <a:p>
            <a:endParaRPr lang="sv-SE" sz="1200" kern="1200" dirty="0">
              <a:solidFill>
                <a:schemeClr val="tx1"/>
              </a:solidFill>
              <a:effectLst/>
              <a:latin typeface="+mn-lt"/>
              <a:ea typeface="+mn-ea"/>
              <a:cs typeface="+mn-cs"/>
            </a:endParaRPr>
          </a:p>
          <a:p>
            <a:pPr lvl="0"/>
            <a:r>
              <a:rPr lang="sv-SE" dirty="0">
                <a:effectLst/>
              </a:rPr>
              <a:t>Att vara ett bra föräldrateam handlar om: </a:t>
            </a:r>
          </a:p>
          <a:p>
            <a:pPr lvl="0"/>
            <a:r>
              <a:rPr lang="sv-SE" sz="1200" kern="1200" dirty="0">
                <a:solidFill>
                  <a:schemeClr val="tx1"/>
                </a:solidFill>
                <a:effectLst/>
                <a:latin typeface="+mn-lt"/>
                <a:ea typeface="+mn-ea"/>
                <a:cs typeface="+mn-cs"/>
              </a:rPr>
              <a:t>att stötta varandras föräldraskap</a:t>
            </a:r>
          </a:p>
          <a:p>
            <a:pPr lvl="0"/>
            <a:r>
              <a:rPr lang="sv-SE" sz="1200" kern="1200" dirty="0">
                <a:solidFill>
                  <a:schemeClr val="tx1"/>
                </a:solidFill>
                <a:effectLst/>
                <a:latin typeface="+mn-lt"/>
                <a:ea typeface="+mn-ea"/>
                <a:cs typeface="+mn-cs"/>
              </a:rPr>
              <a:t>att fördela ansvar för barnet </a:t>
            </a:r>
          </a:p>
          <a:p>
            <a:pPr lvl="0"/>
            <a:r>
              <a:rPr lang="sv-SE" sz="1200" kern="1200" dirty="0">
                <a:solidFill>
                  <a:schemeClr val="tx1"/>
                </a:solidFill>
                <a:effectLst/>
                <a:latin typeface="+mn-lt"/>
                <a:ea typeface="+mn-ea"/>
                <a:cs typeface="+mn-cs"/>
              </a:rPr>
              <a:t>att känna tillit till varandra som föräldrar</a:t>
            </a:r>
          </a:p>
          <a:p>
            <a:pPr lvl="0"/>
            <a:r>
              <a:rPr lang="sv-SE" sz="1200" kern="1200" dirty="0">
                <a:solidFill>
                  <a:schemeClr val="tx1"/>
                </a:solidFill>
                <a:effectLst/>
                <a:latin typeface="+mn-lt"/>
                <a:ea typeface="+mn-ea"/>
                <a:cs typeface="+mn-cs"/>
              </a:rPr>
              <a:t>att kunna hantera konflikter</a:t>
            </a:r>
          </a:p>
          <a:p>
            <a:pPr lvl="0"/>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ett barn kommer till världen så blir också föräldrarna till.  Tillsammans ska man börja utforska detta nya landskap. Hur mycket man än försökt förbereda sig, läsa på innan, lyssnat till goda råd och andras erfarenheter så stämmer sällan den karta man har i sin hand med det landskap man hamnat i när man står där med barnet i sin famn. Som förälder fortsätter man att utvecklas genom hela livet, precis som sitt barn. Och ju mer man får öva, desto mer lär man sig. Och ju mer man lär sig, desto tryggare blir man.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förälder som är hemma den första tiden med barnet lär sig ofta fortare att förstå och tolka barnets signaler och upplevs ganska snart få försprång gentemot den andre föräldern. För att utvecklas och lära sig nya föräldraförmågor måste man få prova, göra fel och göra om igen. Ju mer man kan hjälpas åt i vardagliga rutinsituationer som blöjbyten, nattning, bad, matning, tröst, lek och samspel ju jämlikare och rättvisare blir förutsättningarna för att utveckla sina föräldraförmågor.</a:t>
            </a:r>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4</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Frågor till filmen om att bli pappa</a:t>
            </a:r>
            <a:r>
              <a:rPr lang="sv-SE" dirty="0"/>
              <a:t>:</a:t>
            </a:r>
          </a:p>
          <a:p>
            <a:r>
              <a:rPr lang="sv-SE" dirty="0"/>
              <a:t>Vilka förväntningar finns på er kring föräldraledighet, hos familj, vänner, arbetsgivare? </a:t>
            </a:r>
          </a:p>
          <a:p>
            <a:r>
              <a:rPr lang="sv-SE" dirty="0"/>
              <a:t>Hur vill ni ha det? </a:t>
            </a:r>
          </a:p>
          <a:p>
            <a:r>
              <a:rPr lang="sv-SE" dirty="0"/>
              <a:t>Vad tror ni det spelar för roll vem som är </a:t>
            </a:r>
            <a:r>
              <a:rPr lang="sv-SE" dirty="0" err="1"/>
              <a:t>föräldaledig</a:t>
            </a:r>
            <a:r>
              <a:rPr lang="sv-SE" dirty="0"/>
              <a:t> längst?</a:t>
            </a:r>
          </a:p>
        </p:txBody>
      </p:sp>
      <p:sp>
        <p:nvSpPr>
          <p:cNvPr id="4" name="Platshållare för bildnummer 3"/>
          <p:cNvSpPr>
            <a:spLocks noGrp="1"/>
          </p:cNvSpPr>
          <p:nvPr>
            <p:ph type="sldNum" sz="quarter" idx="5"/>
          </p:nvPr>
        </p:nvSpPr>
        <p:spPr/>
        <p:txBody>
          <a:bodyPr/>
          <a:lstStyle/>
          <a:p>
            <a:fld id="{42087209-AF76-45FA-B592-71AA74F8F29F}" type="slidenum">
              <a:rPr lang="sv-SE" smtClean="0"/>
              <a:t>5</a:t>
            </a:fld>
            <a:endParaRPr lang="sv-SE"/>
          </a:p>
        </p:txBody>
      </p:sp>
    </p:spTree>
    <p:extLst>
      <p:ext uri="{BB962C8B-B14F-4D97-AF65-F5344CB8AC3E}">
        <p14:creationId xmlns:p14="http://schemas.microsoft.com/office/powerpoint/2010/main" val="254093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 man skriva Tankar att ta med hem???</a:t>
            </a:r>
          </a:p>
        </p:txBody>
      </p:sp>
      <p:sp>
        <p:nvSpPr>
          <p:cNvPr id="4" name="Platshållare för bildnummer 3"/>
          <p:cNvSpPr>
            <a:spLocks noGrp="1"/>
          </p:cNvSpPr>
          <p:nvPr>
            <p:ph type="sldNum" sz="quarter" idx="5"/>
          </p:nvPr>
        </p:nvSpPr>
        <p:spPr/>
        <p:txBody>
          <a:bodyPr/>
          <a:lstStyle/>
          <a:p>
            <a:fld id="{DB671FD3-90EF-7A40-B3BB-B0A1D1F1A4BC}" type="slidenum">
              <a:rPr lang="sv-SE" smtClean="0"/>
              <a:t>6</a:t>
            </a:fld>
            <a:endParaRPr lang="sv-SE" dirty="0"/>
          </a:p>
        </p:txBody>
      </p:sp>
    </p:spTree>
    <p:extLst>
      <p:ext uri="{BB962C8B-B14F-4D97-AF65-F5344CB8AC3E}">
        <p14:creationId xmlns:p14="http://schemas.microsoft.com/office/powerpoint/2010/main" val="283365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7</a:t>
            </a:fld>
            <a:endParaRPr lang="sv-SE"/>
          </a:p>
        </p:txBody>
      </p:sp>
    </p:spTree>
    <p:extLst>
      <p:ext uri="{BB962C8B-B14F-4D97-AF65-F5344CB8AC3E}">
        <p14:creationId xmlns:p14="http://schemas.microsoft.com/office/powerpoint/2010/main" val="93358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A5212-AE13-4C67-94E0-7A9643BF86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CD91C3-52E9-4624-B579-8C42D8F30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3A512C-FA4C-46DD-BDB2-F7558879287F}"/>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5" name="Platshållare för sidfot 4">
            <a:extLst>
              <a:ext uri="{FF2B5EF4-FFF2-40B4-BE49-F238E27FC236}">
                <a16:creationId xmlns:a16="http://schemas.microsoft.com/office/drawing/2014/main" id="{F0C1FA42-A80F-4BCA-B2E8-A644C3339E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629689-8CB0-4095-8E3C-81D852B44642}"/>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386297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9328AF-534F-4E24-9290-3287C235A43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62CC1A1-E0F7-47F8-82B5-9F48AB382E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DD572D-361A-4A2E-990A-457D85F61457}"/>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5" name="Platshållare för sidfot 4">
            <a:extLst>
              <a:ext uri="{FF2B5EF4-FFF2-40B4-BE49-F238E27FC236}">
                <a16:creationId xmlns:a16="http://schemas.microsoft.com/office/drawing/2014/main" id="{C9A75CF4-D04B-4D53-BC3B-11F40C5B4A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58977B-C026-4AE6-9E95-5681897B865F}"/>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02079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1C340F-C121-4119-87E9-C6E9F4087B6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083C46-44F2-4265-8AC5-59DB743A93C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195153-E8D4-4D88-B7E8-6666D68D4209}"/>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5" name="Platshållare för sidfot 4">
            <a:extLst>
              <a:ext uri="{FF2B5EF4-FFF2-40B4-BE49-F238E27FC236}">
                <a16:creationId xmlns:a16="http://schemas.microsoft.com/office/drawing/2014/main" id="{25788005-8367-4C7A-A6FF-5611DE41A5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8CEFD3-2E01-4C26-A668-FCD1B228B846}"/>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34457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2022-02-17</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2022-02-17</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93FA4-0A5F-4C5C-98D8-529EB8F922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28BBFC-E3E8-4E88-91D3-A94A94CBFD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93E4B1-7B4D-47A2-BED6-2FF52566F262}"/>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5" name="Platshållare för sidfot 4">
            <a:extLst>
              <a:ext uri="{FF2B5EF4-FFF2-40B4-BE49-F238E27FC236}">
                <a16:creationId xmlns:a16="http://schemas.microsoft.com/office/drawing/2014/main" id="{11243F16-2A8E-448B-8DE5-1305BEA195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389197-B99B-47B3-9F53-7AF5BF93CF1C}"/>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32011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E353E-9D5F-4217-B2B5-E3027399AC0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923DA5-626C-456E-B57F-668545BD4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F6B0643-D771-4F21-B2CA-7546A5196B22}"/>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5" name="Platshållare för sidfot 4">
            <a:extLst>
              <a:ext uri="{FF2B5EF4-FFF2-40B4-BE49-F238E27FC236}">
                <a16:creationId xmlns:a16="http://schemas.microsoft.com/office/drawing/2014/main" id="{4E09415E-8028-4559-97CB-DC10F599DD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59FFFA-4ED9-49D3-BDCC-61BAA5FADB86}"/>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21225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B0ECA-49CD-4269-8433-62D9ECEB45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1B92CC-B4C2-41A6-8DAD-CF23693EC6A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A33AA0-46AF-4C37-8691-23F40D9322D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FB50015-0ACB-4FCF-AFCF-2DDB50F3E771}"/>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6" name="Platshållare för sidfot 5">
            <a:extLst>
              <a:ext uri="{FF2B5EF4-FFF2-40B4-BE49-F238E27FC236}">
                <a16:creationId xmlns:a16="http://schemas.microsoft.com/office/drawing/2014/main" id="{EE46BF88-453D-4AF1-B87B-E2538C4A41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FE1686-0055-4BFF-935B-E3975A81D507}"/>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401693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3A1BA-F943-4101-94B9-C85506E1B29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1DE6F94-EF99-4916-A08D-5279C29BF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1F2CB7C-B57A-4831-899B-02D2E38F619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27709ED-0BB3-4D9A-AA5C-3092144B2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F24094-9AF4-4555-9EBE-043D4EE4694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3D7CA57-DA19-44E4-A01F-34061383B9C8}"/>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8" name="Platshållare för sidfot 7">
            <a:extLst>
              <a:ext uri="{FF2B5EF4-FFF2-40B4-BE49-F238E27FC236}">
                <a16:creationId xmlns:a16="http://schemas.microsoft.com/office/drawing/2014/main" id="{A78F2E3E-02CF-4657-B0FE-258CFD1D459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7A1BFD6-C69F-4B55-A418-BD4EA2CD130F}"/>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202049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CBA87-5DD5-4CF5-BFFD-39B9FF3C9F3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B69D608-9FB0-4308-B1A7-1D58F552B06A}"/>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4" name="Platshållare för sidfot 3">
            <a:extLst>
              <a:ext uri="{FF2B5EF4-FFF2-40B4-BE49-F238E27FC236}">
                <a16:creationId xmlns:a16="http://schemas.microsoft.com/office/drawing/2014/main" id="{7A180219-498B-4CBD-B5B8-164214DDC0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084249D-24DE-40DF-998B-CD4E97380EC3}"/>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249406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512F35-3805-4388-957F-F3A47B403AA4}"/>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3" name="Platshållare för sidfot 2">
            <a:extLst>
              <a:ext uri="{FF2B5EF4-FFF2-40B4-BE49-F238E27FC236}">
                <a16:creationId xmlns:a16="http://schemas.microsoft.com/office/drawing/2014/main" id="{E4F54164-1AB9-4E04-AD7C-6961585D6DB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F68EE30-A8AF-4581-B2E4-A5453109ED51}"/>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06187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199205-C71F-4799-A36B-B9EEEB972B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65D7DA-EB1A-4E4A-8661-FDAC3A98A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17843BF-FFB4-4272-A6FC-52AFFC030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155A9ED-F445-4696-8564-FA491D99BA3E}"/>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6" name="Platshållare för sidfot 5">
            <a:extLst>
              <a:ext uri="{FF2B5EF4-FFF2-40B4-BE49-F238E27FC236}">
                <a16:creationId xmlns:a16="http://schemas.microsoft.com/office/drawing/2014/main" id="{911F5A63-6695-45E4-A9B7-CCDD3699E1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C7D85EC-0465-45C0-86FB-B89B9DFE46CA}"/>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4907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57A0B-D097-485E-AE2C-58AF5D51E0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D530E24-0E60-41D4-A6BB-7FEC301E5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F325B1E-D562-4F9D-8122-8C391A9E0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DD96446-573B-4DAA-9061-4926366D4510}"/>
              </a:ext>
            </a:extLst>
          </p:cNvPr>
          <p:cNvSpPr>
            <a:spLocks noGrp="1"/>
          </p:cNvSpPr>
          <p:nvPr>
            <p:ph type="dt" sz="half" idx="10"/>
          </p:nvPr>
        </p:nvSpPr>
        <p:spPr/>
        <p:txBody>
          <a:bodyPr/>
          <a:lstStyle/>
          <a:p>
            <a:fld id="{B3E7FAE5-1D9F-42B3-8DF4-B0E45753E642}" type="datetimeFigureOut">
              <a:rPr lang="sv-SE" smtClean="0"/>
              <a:t>2022-02-17</a:t>
            </a:fld>
            <a:endParaRPr lang="sv-SE"/>
          </a:p>
        </p:txBody>
      </p:sp>
      <p:sp>
        <p:nvSpPr>
          <p:cNvPr id="6" name="Platshållare för sidfot 5">
            <a:extLst>
              <a:ext uri="{FF2B5EF4-FFF2-40B4-BE49-F238E27FC236}">
                <a16:creationId xmlns:a16="http://schemas.microsoft.com/office/drawing/2014/main" id="{0631EE77-2468-4932-A3D8-05E62C1B933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74AE0BD-7B37-4D6C-9AE7-EC6A3EE0ADD2}"/>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34560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C623DF-8C50-443B-B92D-16862903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D4F762-DEED-46B2-9599-8AE8CB39E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C22C0-56DA-4329-A229-8472C597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FAE5-1D9F-42B3-8DF4-B0E45753E642}" type="datetimeFigureOut">
              <a:rPr lang="sv-SE" smtClean="0"/>
              <a:t>2022-02-17</a:t>
            </a:fld>
            <a:endParaRPr lang="sv-SE"/>
          </a:p>
        </p:txBody>
      </p:sp>
      <p:sp>
        <p:nvSpPr>
          <p:cNvPr id="5" name="Platshållare för sidfot 4">
            <a:extLst>
              <a:ext uri="{FF2B5EF4-FFF2-40B4-BE49-F238E27FC236}">
                <a16:creationId xmlns:a16="http://schemas.microsoft.com/office/drawing/2014/main" id="{F6C89D57-ECA3-45E4-A1F6-D3A18F49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41990C5-D279-43DC-934B-5ACF885C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013F-FAE7-4B3A-B7B4-F520D8F6E161}" type="slidenum">
              <a:rPr lang="sv-SE" smtClean="0"/>
              <a:t>‹#›</a:t>
            </a:fld>
            <a:endParaRPr lang="sv-SE"/>
          </a:p>
        </p:txBody>
      </p:sp>
    </p:spTree>
    <p:extLst>
      <p:ext uri="{BB962C8B-B14F-4D97-AF65-F5344CB8AC3E}">
        <p14:creationId xmlns:p14="http://schemas.microsoft.com/office/powerpoint/2010/main" val="258276253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2022-02-17</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22.sv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10" Type="http://schemas.openxmlformats.org/officeDocument/2006/relationships/image" Target="../media/image8.svg"/><Relationship Id="rId19"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vgregion.se/halsa-och-vard/vardgivarwebben/amnesomraden/jamlik-vard/tillsammans---samtal-om-forhallandet-och-foraldraskape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www.youtube.com/watch?v=eSbOPb5ggw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vardgivarguiden.se/globalassets/kunskapsstod/bvc/stodmaterial-och-blanketter/foraldrar-som-separerar/foraldrabroschyr---att-inte-bo-ihop-nar-man-har-en-bebi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166207" y="1721387"/>
            <a:ext cx="10103288" cy="2556755"/>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a:t>
            </a:r>
          </a:p>
          <a:p>
            <a:pPr marL="0" indent="0" algn="ctr">
              <a:buNone/>
            </a:pPr>
            <a:r>
              <a:rPr lang="sv-SE" sz="5200" dirty="0">
                <a:solidFill>
                  <a:schemeClr val="bg1">
                    <a:lumMod val="95000"/>
                  </a:schemeClr>
                </a:solidFill>
                <a:latin typeface="Modern Love" panose="04090805081005020601" pitchFamily="82" charset="0"/>
              </a:rPr>
              <a:t> </a:t>
            </a:r>
          </a:p>
          <a:p>
            <a:pPr marL="0" indent="0" algn="ctr">
              <a:buNone/>
            </a:pPr>
            <a:r>
              <a:rPr lang="sv-SE" sz="5200" dirty="0">
                <a:solidFill>
                  <a:schemeClr val="bg1">
                    <a:lumMod val="95000"/>
                  </a:schemeClr>
                </a:solidFill>
                <a:latin typeface="Modern Love" panose="04090805081005020601" pitchFamily="82" charset="0"/>
              </a:rPr>
              <a:t>FÖRÄLDRAR TILLSAMMANS</a:t>
            </a:r>
          </a:p>
        </p:txBody>
      </p:sp>
      <p:pic>
        <p:nvPicPr>
          <p:cNvPr id="7" name="Bild 6" descr="Mopp och hink">
            <a:extLst>
              <a:ext uri="{FF2B5EF4-FFF2-40B4-BE49-F238E27FC236}">
                <a16:creationId xmlns:a16="http://schemas.microsoft.com/office/drawing/2014/main" id="{344D2803-0D99-4B7F-AD4F-0824CCEF022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42130" y="5300049"/>
            <a:ext cx="914400" cy="914400"/>
          </a:xfrm>
          <a:prstGeom prst="rect">
            <a:avLst/>
          </a:prstGeom>
        </p:spPr>
      </p:pic>
      <p:pic>
        <p:nvPicPr>
          <p:cNvPr id="9" name="Bild 8" descr="Sova">
            <a:extLst>
              <a:ext uri="{FF2B5EF4-FFF2-40B4-BE49-F238E27FC236}">
                <a16:creationId xmlns:a16="http://schemas.microsoft.com/office/drawing/2014/main" id="{96499434-4510-4C5D-9DBD-38147BB7398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47750" y="5376631"/>
            <a:ext cx="914400" cy="914400"/>
          </a:xfrm>
          <a:prstGeom prst="rect">
            <a:avLst/>
          </a:prstGeom>
        </p:spPr>
      </p:pic>
      <p:pic>
        <p:nvPicPr>
          <p:cNvPr id="11" name="Bild 10" descr="Kundvagn">
            <a:extLst>
              <a:ext uri="{FF2B5EF4-FFF2-40B4-BE49-F238E27FC236}">
                <a16:creationId xmlns:a16="http://schemas.microsoft.com/office/drawing/2014/main" id="{D41D497E-331E-48B5-A65C-E37C526D9B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719298" y="5407620"/>
            <a:ext cx="914400" cy="914400"/>
          </a:xfrm>
          <a:prstGeom prst="rect">
            <a:avLst/>
          </a:prstGeom>
        </p:spPr>
      </p:pic>
      <p:pic>
        <p:nvPicPr>
          <p:cNvPr id="13" name="Bild 12" descr="Väckarklocka">
            <a:extLst>
              <a:ext uri="{FF2B5EF4-FFF2-40B4-BE49-F238E27FC236}">
                <a16:creationId xmlns:a16="http://schemas.microsoft.com/office/drawing/2014/main" id="{814283FB-A395-48AB-BE65-D67097AAA37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6565" y="5376631"/>
            <a:ext cx="914400" cy="914400"/>
          </a:xfrm>
          <a:prstGeom prst="rect">
            <a:avLst/>
          </a:prstGeom>
        </p:spPr>
      </p:pic>
      <p:pic>
        <p:nvPicPr>
          <p:cNvPr id="15" name="Bild 14" descr="Spjälsäng">
            <a:extLst>
              <a:ext uri="{FF2B5EF4-FFF2-40B4-BE49-F238E27FC236}">
                <a16:creationId xmlns:a16="http://schemas.microsoft.com/office/drawing/2014/main" id="{8FC7D336-1782-4550-9C11-677722947C3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873296" y="5300049"/>
            <a:ext cx="914400" cy="914400"/>
          </a:xfrm>
          <a:prstGeom prst="rect">
            <a:avLst/>
          </a:prstGeom>
        </p:spPr>
      </p:pic>
      <p:pic>
        <p:nvPicPr>
          <p:cNvPr id="17" name="Bild 16" descr="Drama">
            <a:extLst>
              <a:ext uri="{FF2B5EF4-FFF2-40B4-BE49-F238E27FC236}">
                <a16:creationId xmlns:a16="http://schemas.microsoft.com/office/drawing/2014/main" id="{9D56D22E-F13A-48BF-86F9-3042D465B1F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839734" y="5407620"/>
            <a:ext cx="914400" cy="914400"/>
          </a:xfrm>
          <a:prstGeom prst="rect">
            <a:avLst/>
          </a:prstGeom>
        </p:spPr>
      </p:pic>
      <p:pic>
        <p:nvPicPr>
          <p:cNvPr id="23" name="Bild 22" descr="Kaffe">
            <a:extLst>
              <a:ext uri="{FF2B5EF4-FFF2-40B4-BE49-F238E27FC236}">
                <a16:creationId xmlns:a16="http://schemas.microsoft.com/office/drawing/2014/main" id="{2C79B9E9-4393-4CD5-9994-F2366FDF1DB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232178" y="5319007"/>
            <a:ext cx="914400" cy="914400"/>
          </a:xfrm>
          <a:prstGeom prst="rect">
            <a:avLst/>
          </a:prstGeom>
        </p:spPr>
      </p:pic>
      <p:pic>
        <p:nvPicPr>
          <p:cNvPr id="32" name="Bild 31" descr="Barnvagn">
            <a:extLst>
              <a:ext uri="{FF2B5EF4-FFF2-40B4-BE49-F238E27FC236}">
                <a16:creationId xmlns:a16="http://schemas.microsoft.com/office/drawing/2014/main" id="{F047D92F-FF7B-4BAD-A55A-2342C63D4C59}"/>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939639" y="5407620"/>
            <a:ext cx="914400" cy="914400"/>
          </a:xfrm>
          <a:prstGeom prst="rect">
            <a:avLst/>
          </a:prstGeom>
        </p:spPr>
      </p:pic>
      <p:pic>
        <p:nvPicPr>
          <p:cNvPr id="34" name="Bild 33" descr="Smartphone">
            <a:extLst>
              <a:ext uri="{FF2B5EF4-FFF2-40B4-BE49-F238E27FC236}">
                <a16:creationId xmlns:a16="http://schemas.microsoft.com/office/drawing/2014/main" id="{47BF5C00-270A-481C-AAB2-7CC15DC0F88A}"/>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5906293" y="5367172"/>
            <a:ext cx="914400" cy="914400"/>
          </a:xfrm>
          <a:prstGeom prst="rect">
            <a:avLst/>
          </a:prstGeom>
        </p:spPr>
      </p:pic>
      <p:pic>
        <p:nvPicPr>
          <p:cNvPr id="36" name="Bild 35" descr="Nappflaska">
            <a:extLst>
              <a:ext uri="{FF2B5EF4-FFF2-40B4-BE49-F238E27FC236}">
                <a16:creationId xmlns:a16="http://schemas.microsoft.com/office/drawing/2014/main" id="{7A55B353-E6E7-4162-93E6-152F8071BFFF}"/>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7924701" y="5445952"/>
            <a:ext cx="914400" cy="914400"/>
          </a:xfrm>
          <a:prstGeom prst="rect">
            <a:avLst/>
          </a:prstGeom>
        </p:spPr>
      </p:pic>
      <p:pic>
        <p:nvPicPr>
          <p:cNvPr id="38" name="Bild 37" descr="Dukning">
            <a:extLst>
              <a:ext uri="{FF2B5EF4-FFF2-40B4-BE49-F238E27FC236}">
                <a16:creationId xmlns:a16="http://schemas.microsoft.com/office/drawing/2014/main" id="{BCEFE15B-5FFA-48F5-9B69-1EDBA8889CBB}"/>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4897652" y="5421907"/>
            <a:ext cx="914400" cy="914400"/>
          </a:xfrm>
          <a:prstGeom prst="rect">
            <a:avLst/>
          </a:prstGeom>
        </p:spPr>
      </p:pic>
    </p:spTree>
    <p:extLst>
      <p:ext uri="{BB962C8B-B14F-4D97-AF65-F5344CB8AC3E}">
        <p14:creationId xmlns:p14="http://schemas.microsoft.com/office/powerpoint/2010/main" val="12587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828800"/>
            <a:ext cx="9144000" cy="1427162"/>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effectLst>
                  <a:outerShdw blurRad="38100" dist="38100" dir="2700000" algn="tl">
                    <a:srgbClr val="000000">
                      <a:alpha val="43137"/>
                    </a:srgbClr>
                  </a:outerShdw>
                </a:effectLst>
                <a:latin typeface="Modern Love" panose="020F0502020204030204" pitchFamily="34" charset="0"/>
              </a:rPr>
              <a:t>Välkomna</a:t>
            </a:r>
            <a:r>
              <a:rPr lang="sv-SE" sz="7300" dirty="0">
                <a:latin typeface="Modern Love" panose="020F0502020204030204" pitchFamily="34" charset="0"/>
              </a:rPr>
              <a:t>!</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602038"/>
            <a:ext cx="9144000" cy="2387600"/>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Nya ansikten?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27213" y="2889909"/>
            <a:ext cx="2539333" cy="2744129"/>
          </a:xfrm>
          <a:prstGeom prst="rect">
            <a:avLst/>
          </a:prstGeom>
        </p:spPr>
      </p:pic>
      <p:sp>
        <p:nvSpPr>
          <p:cNvPr id="7" name="Explosion: 8 punkter 6">
            <a:extLst>
              <a:ext uri="{FF2B5EF4-FFF2-40B4-BE49-F238E27FC236}">
                <a16:creationId xmlns:a16="http://schemas.microsoft.com/office/drawing/2014/main" id="{4923DC11-5B69-461B-A1F1-8402450418FA}"/>
              </a:ext>
            </a:extLst>
          </p:cNvPr>
          <p:cNvSpPr/>
          <p:nvPr/>
        </p:nvSpPr>
        <p:spPr>
          <a:xfrm>
            <a:off x="8596437" y="502852"/>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336331" y="589280"/>
            <a:ext cx="11017469" cy="1382739"/>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effectLst>
                  <a:outerShdw blurRad="38100" dist="38100" dir="2700000" algn="tl">
                    <a:srgbClr val="000000">
                      <a:alpha val="43137"/>
                    </a:srgbClr>
                  </a:outerShdw>
                </a:effectLst>
                <a:latin typeface="Modern Love" panose="04090805081005020601" pitchFamily="82" charset="0"/>
              </a:rPr>
              <a:t>SYFTET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452304"/>
            <a:ext cx="10515600" cy="3860483"/>
          </a:xfrm>
          <a:solidFill>
            <a:schemeClr val="accent6">
              <a:lumMod val="20000"/>
              <a:lumOff val="80000"/>
              <a:alpha val="14000"/>
            </a:schemeClr>
          </a:solidFill>
          <a:effectLst/>
        </p:spPr>
        <p:txBody>
          <a:bodyPr/>
          <a:lstStyle/>
          <a:p>
            <a:pPr marL="0" indent="0">
              <a:buNone/>
            </a:pPr>
            <a:r>
              <a:rPr lang="sv-SE" dirty="0"/>
              <a:t>    </a:t>
            </a:r>
          </a:p>
          <a:p>
            <a:pPr marL="0" indent="0" algn="ctr">
              <a:buNone/>
            </a:pPr>
            <a:r>
              <a:rPr lang="sv-SE" dirty="0"/>
              <a:t>  </a:t>
            </a:r>
            <a:endParaRPr lang="sv-SE" dirty="0">
              <a:latin typeface="Modern Love" panose="04090805081005020601" pitchFamily="82" charset="0"/>
            </a:endParaRPr>
          </a:p>
        </p:txBody>
      </p:sp>
      <p:sp>
        <p:nvSpPr>
          <p:cNvPr id="4" name="Moln 3">
            <a:extLst>
              <a:ext uri="{FF2B5EF4-FFF2-40B4-BE49-F238E27FC236}">
                <a16:creationId xmlns:a16="http://schemas.microsoft.com/office/drawing/2014/main" id="{A7FC9A05-7A7D-4A9E-99E4-80F41BEC2801}"/>
              </a:ext>
            </a:extLst>
          </p:cNvPr>
          <p:cNvSpPr/>
          <p:nvPr/>
        </p:nvSpPr>
        <p:spPr>
          <a:xfrm>
            <a:off x="1097280" y="2621423"/>
            <a:ext cx="9690548" cy="3860482"/>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ankebubbla: moln 4">
            <a:extLst>
              <a:ext uri="{FF2B5EF4-FFF2-40B4-BE49-F238E27FC236}">
                <a16:creationId xmlns:a16="http://schemas.microsoft.com/office/drawing/2014/main" id="{562ED596-FFDF-44AB-8214-7609A7D59BCE}"/>
              </a:ext>
            </a:extLst>
          </p:cNvPr>
          <p:cNvSpPr/>
          <p:nvPr/>
        </p:nvSpPr>
        <p:spPr>
          <a:xfrm flipH="1">
            <a:off x="1872868" y="5376231"/>
            <a:ext cx="88014" cy="45719"/>
          </a:xfrm>
          <a:prstGeom prst="cloudCallout">
            <a:avLst>
              <a:gd name="adj1" fmla="val 1428518"/>
              <a:gd name="adj2" fmla="val 19179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6" name="textruta 5">
            <a:extLst>
              <a:ext uri="{FF2B5EF4-FFF2-40B4-BE49-F238E27FC236}">
                <a16:creationId xmlns:a16="http://schemas.microsoft.com/office/drawing/2014/main" id="{68852ACA-F233-4DAC-A596-57C2B475FE17}"/>
              </a:ext>
            </a:extLst>
          </p:cNvPr>
          <p:cNvSpPr txBox="1"/>
          <p:nvPr/>
        </p:nvSpPr>
        <p:spPr>
          <a:xfrm>
            <a:off x="2539554" y="3127786"/>
            <a:ext cx="6715215" cy="2246769"/>
          </a:xfrm>
          <a:prstGeom prst="rect">
            <a:avLst/>
          </a:prstGeom>
          <a:noFill/>
        </p:spPr>
        <p:txBody>
          <a:bodyPr wrap="square" rtlCol="0">
            <a:spAutoFit/>
          </a:bodyPr>
          <a:lstStyle/>
          <a:p>
            <a:pPr algn="ctr"/>
            <a:endParaRPr lang="sv-SE" sz="1000" dirty="0"/>
          </a:p>
          <a:p>
            <a:pPr algn="ctr"/>
            <a:r>
              <a:rPr lang="sv-SE" sz="2800" dirty="0"/>
              <a:t>Att reflektera kring</a:t>
            </a:r>
          </a:p>
          <a:p>
            <a:pPr algn="ctr"/>
            <a:endParaRPr lang="sv-SE" sz="2800" dirty="0"/>
          </a:p>
          <a:p>
            <a:pPr algn="ctr"/>
            <a:r>
              <a:rPr lang="sv-SE" sz="2400" dirty="0"/>
              <a:t> </a:t>
            </a:r>
            <a:r>
              <a:rPr lang="sv-SE" sz="2800" dirty="0">
                <a:latin typeface="Modern Love" panose="04090805081005020601" pitchFamily="82" charset="0"/>
              </a:rPr>
              <a:t>HUR MAN VILL VARA FÖRÄLDRAR TILLSAMMANS</a:t>
            </a:r>
          </a:p>
          <a:p>
            <a:endParaRPr lang="sv-SE" dirty="0"/>
          </a:p>
        </p:txBody>
      </p:sp>
      <p:pic>
        <p:nvPicPr>
          <p:cNvPr id="13" name="Ljud 12">
            <a:hlinkClick r:id="" action="ppaction://media"/>
            <a:extLst>
              <a:ext uri="{FF2B5EF4-FFF2-40B4-BE49-F238E27FC236}">
                <a16:creationId xmlns:a16="http://schemas.microsoft.com/office/drawing/2014/main" id="{75625D69-AA15-4A6C-A9D7-901426FAF3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72896720"/>
      </p:ext>
    </p:extLst>
  </p:cSld>
  <p:clrMapOvr>
    <a:masterClrMapping/>
  </p:clrMapOvr>
  <mc:AlternateContent xmlns:mc="http://schemas.openxmlformats.org/markup-compatibility/2006" xmlns:p14="http://schemas.microsoft.com/office/powerpoint/2010/main">
    <mc:Choice Requires="p14">
      <p:transition spd="slow" p14:dur="2000" advTm="135614"/>
    </mc:Choice>
    <mc:Fallback xmlns="">
      <p:transition spd="slow" advTm="135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p:spPr>
        <p:txBody>
          <a:bodyPr anchor="t">
            <a:normAutofit fontScale="90000"/>
          </a:bodyPr>
          <a:lstStyle/>
          <a:p>
            <a:pPr algn="ct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DISKUSSIONS</a:t>
            </a:r>
            <a:b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b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276765" y="517587"/>
            <a:ext cx="3531374" cy="6042870"/>
          </a:xfrm>
        </p:spPr>
        <p:txBody>
          <a:bodyPr>
            <a:normAutofit fontScale="47500" lnSpcReduction="20000"/>
          </a:bodyPr>
          <a:lstStyle/>
          <a:p>
            <a:pPr algn="ctr"/>
            <a:endParaRPr lang="sv-SE" sz="7400" dirty="0"/>
          </a:p>
          <a:p>
            <a:pPr algn="ctr"/>
            <a:r>
              <a:rPr lang="sv-SE" sz="5000" dirty="0"/>
              <a:t>Vilken slags förälder vill du vara? </a:t>
            </a:r>
          </a:p>
          <a:p>
            <a:pPr marL="0" indent="0" algn="ctr">
              <a:buNone/>
            </a:pPr>
            <a:endParaRPr lang="sv-SE" sz="5000" dirty="0"/>
          </a:p>
          <a:p>
            <a:pPr algn="ctr"/>
            <a:r>
              <a:rPr lang="sv-SE" sz="5000" dirty="0"/>
              <a:t>Vad ingår i föräldraskapet för dig och din partner?</a:t>
            </a:r>
          </a:p>
          <a:p>
            <a:pPr algn="ctr"/>
            <a:endParaRPr lang="sv-SE" sz="5000" dirty="0"/>
          </a:p>
          <a:p>
            <a:pPr algn="ctr"/>
            <a:r>
              <a:rPr lang="sv-SE" sz="5000" dirty="0"/>
              <a:t>Hur kan ni stötta varandra som föräldrar?</a:t>
            </a:r>
          </a:p>
          <a:p>
            <a:pPr marL="0" indent="0" algn="ctr">
              <a:buNone/>
            </a:pPr>
            <a:endParaRPr lang="sv-SE" sz="5000" dirty="0"/>
          </a:p>
          <a:p>
            <a:pPr algn="ctr"/>
            <a:r>
              <a:rPr lang="sv-SE" sz="5000" dirty="0"/>
              <a:t>Finns det förväntningar (egna/andras) på ditt eller ert föräldraskap?</a:t>
            </a:r>
          </a:p>
          <a:p>
            <a:pPr marL="0" indent="0" algn="ctr">
              <a:buNone/>
            </a:pPr>
            <a:endParaRPr lang="sv-SE" sz="5000" dirty="0"/>
          </a:p>
          <a:p>
            <a:pPr marL="0" indent="0" algn="ctr">
              <a:buNone/>
            </a:pPr>
            <a:r>
              <a:rPr lang="sv-SE" dirty="0"/>
              <a:t> </a:t>
            </a:r>
          </a:p>
          <a:p>
            <a:pPr marL="0" indent="0" algn="ctr">
              <a:buNone/>
            </a:pPr>
            <a:endParaRPr lang="sv-SE" sz="2000"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451604" y="517586"/>
            <a:ext cx="3427274" cy="4938336"/>
          </a:xfrm>
        </p:spPr>
        <p:txBody>
          <a:bodyPr>
            <a:noAutofit/>
          </a:bodyPr>
          <a:lstStyle/>
          <a:p>
            <a:pPr marL="0" indent="0" algn="ctr">
              <a:buNone/>
            </a:pPr>
            <a:endParaRPr lang="sv-SE" sz="2000" dirty="0"/>
          </a:p>
          <a:p>
            <a:pPr algn="ctr"/>
            <a:r>
              <a:rPr lang="sv-SE" sz="2400" dirty="0"/>
              <a:t>Om du lever själv med ditt barn. Vilka andra viktiga vuxna finns nära barnet och kan vara en del av en utökad familj?</a:t>
            </a:r>
          </a:p>
          <a:p>
            <a:pPr algn="ctr"/>
            <a:endParaRPr lang="sv-SE" sz="2400" dirty="0"/>
          </a:p>
          <a:p>
            <a:pPr algn="ctr"/>
            <a:endParaRPr lang="sv-SE" sz="2400" dirty="0"/>
          </a:p>
          <a:p>
            <a:pPr algn="ctr"/>
            <a:r>
              <a:rPr lang="sv-SE" sz="2400" dirty="0"/>
              <a:t>Hur får man till ett samarbete i föräldraskapet om man inte lever tillsammans med barnets förälder?</a:t>
            </a:r>
          </a:p>
          <a:p>
            <a:pPr algn="ctr"/>
            <a:endParaRPr lang="sv-SE" sz="2400" dirty="0"/>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BF06A5-4173-45DE-87B1-0791E098A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81DAA37-DAFB-47C9-9EE7-11C030BEC8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4CBD955-7E14-485C-919F-EC1D1B9BC2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latshållare för text 3">
            <a:extLst>
              <a:ext uri="{FF2B5EF4-FFF2-40B4-BE49-F238E27FC236}">
                <a16:creationId xmlns:a16="http://schemas.microsoft.com/office/drawing/2014/main" id="{AF597C35-2B09-4CB6-9155-505459DA6993}"/>
              </a:ext>
            </a:extLst>
          </p:cNvPr>
          <p:cNvSpPr>
            <a:spLocks noGrp="1"/>
          </p:cNvSpPr>
          <p:nvPr>
            <p:ph type="body" sz="half" idx="2"/>
          </p:nvPr>
        </p:nvSpPr>
        <p:spPr>
          <a:xfrm>
            <a:off x="841248" y="2032000"/>
            <a:ext cx="5887479" cy="4187826"/>
          </a:xfrm>
        </p:spPr>
        <p:txBody>
          <a:bodyPr vert="horz" lIns="91440" tIns="45720" rIns="91440" bIns="45720" rtlCol="0" anchor="t">
            <a:normAutofit lnSpcReduction="10000"/>
          </a:bodyPr>
          <a:lstStyle/>
          <a:p>
            <a:r>
              <a:rPr lang="sv-SE" sz="2400" b="1" dirty="0"/>
              <a:t>Bilder som diskussionsunderlag:</a:t>
            </a:r>
            <a:endParaRPr lang="sv-SE" sz="2400" dirty="0"/>
          </a:p>
          <a:p>
            <a:r>
              <a:rPr lang="sv-SE" sz="2400" u="sng" dirty="0">
                <a:hlinkClick r:id="rId3"/>
              </a:rPr>
              <a:t>Tillsammans” – Samtal om förhållandet och föräldraskapet</a:t>
            </a:r>
            <a:r>
              <a:rPr lang="sv-SE" sz="2400" dirty="0"/>
              <a:t> </a:t>
            </a:r>
          </a:p>
          <a:p>
            <a:pPr indent="-228600" algn="ctr">
              <a:spcAft>
                <a:spcPts val="800"/>
              </a:spcAft>
              <a:buFont typeface="Arial" panose="020B0604020202020204" pitchFamily="34" charset="0"/>
              <a:buChar char="•"/>
            </a:pPr>
            <a:endParaRPr lang="en-US" sz="2400" dirty="0">
              <a:solidFill>
                <a:srgbClr val="FFFFFF"/>
              </a:solidFill>
            </a:endParaRPr>
          </a:p>
          <a:p>
            <a:endParaRPr lang="sv-SE" sz="2400" dirty="0"/>
          </a:p>
          <a:p>
            <a:r>
              <a:rPr lang="sv-SE" sz="2400" b="1" i="1" dirty="0"/>
              <a:t>Röster om manlighet – En pappa berättar</a:t>
            </a:r>
            <a:r>
              <a:rPr lang="sv-SE" sz="2400" dirty="0"/>
              <a:t> </a:t>
            </a:r>
          </a:p>
          <a:p>
            <a:r>
              <a:rPr lang="sv-SE" sz="2400" dirty="0"/>
              <a:t>Om att bli pappa och föräldraledighet</a:t>
            </a:r>
          </a:p>
          <a:p>
            <a:pPr lvl="0"/>
            <a:r>
              <a:rPr lang="sv-SE" sz="2400" u="sng" dirty="0">
                <a:hlinkClick r:id="rId4"/>
              </a:rPr>
              <a:t>Film</a:t>
            </a:r>
            <a:r>
              <a:rPr lang="sv-SE" sz="2400" dirty="0"/>
              <a:t> (YouTube)</a:t>
            </a:r>
          </a:p>
          <a:p>
            <a:r>
              <a:rPr lang="en-US" sz="1900" dirty="0">
                <a:solidFill>
                  <a:srgbClr val="FFFFFF"/>
                </a:solidFill>
              </a:rPr>
              <a:t/>
            </a:r>
            <a:br>
              <a:rPr lang="en-US" sz="1900" dirty="0">
                <a:solidFill>
                  <a:srgbClr val="FFFFFF"/>
                </a:solidFill>
              </a:rPr>
            </a:br>
            <a:endParaRPr lang="en-US" sz="1900" dirty="0">
              <a:solidFill>
                <a:srgbClr val="FFFFFF"/>
              </a:solidFill>
            </a:endParaRPr>
          </a:p>
        </p:txBody>
      </p:sp>
      <p:pic>
        <p:nvPicPr>
          <p:cNvPr id="8" name="Bildobjekt 7">
            <a:extLst>
              <a:ext uri="{FF2B5EF4-FFF2-40B4-BE49-F238E27FC236}">
                <a16:creationId xmlns:a16="http://schemas.microsoft.com/office/drawing/2014/main" id="{11F7695C-8F2C-4F0F-AB4E-54CC2B509D95}"/>
              </a:ext>
            </a:extLst>
          </p:cNvPr>
          <p:cNvPicPr/>
          <p:nvPr/>
        </p:nvPicPr>
        <p:blipFill rotWithShape="1">
          <a:blip r:embed="rId5">
            <a:extLst>
              <a:ext uri="{28A0092B-C50C-407E-A947-70E740481C1C}">
                <a14:useLocalDpi xmlns:a14="http://schemas.microsoft.com/office/drawing/2010/main" val="0"/>
              </a:ext>
            </a:extLst>
          </a:blip>
          <a:srcRect l="4504" t="3390" b="2543"/>
          <a:stretch/>
        </p:blipFill>
        <p:spPr bwMode="auto">
          <a:xfrm>
            <a:off x="7360909" y="-2"/>
            <a:ext cx="48768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27071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000" dirty="0"/>
              <a:t>Tankar att ta med till nästa träff?</a:t>
            </a:r>
          </a:p>
          <a:p>
            <a:pPr marL="0" indent="0" algn="ctr">
              <a:buNone/>
            </a:pPr>
            <a:endParaRPr lang="sv-SE" sz="4000" dirty="0"/>
          </a:p>
          <a:p>
            <a:pPr marL="0" indent="0" algn="ctr">
              <a:buNone/>
            </a:pPr>
            <a:r>
              <a:rPr lang="sv-SE" sz="40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801098" y="1396289"/>
            <a:ext cx="4624342" cy="1325563"/>
          </a:xfrm>
        </p:spPr>
        <p:txBody>
          <a:bodyPr>
            <a:normAutofit/>
          </a:bodyPr>
          <a:lstStyle/>
          <a:p>
            <a:r>
              <a:rPr lang="sv-SE" b="1" dirty="0">
                <a:latin typeface="Modern Love" panose="04090805081005020601" pitchFamily="82" charset="0"/>
              </a:rPr>
              <a:t>FÖR DIG SOM VILL VETA MER</a:t>
            </a:r>
            <a:endParaRPr lang="sv-SE" b="1">
              <a:latin typeface="Modern Love" panose="04090805081005020601" pitchFamily="82" charset="0"/>
            </a:endParaRPr>
          </a:p>
        </p:txBody>
      </p:sp>
      <p:sp>
        <p:nvSpPr>
          <p:cNvPr id="24" name="Oval 23">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Bildobjekt 8" descr="En bild som visar ritning&#10;&#10;Automatiskt genererad beskrivning">
            <a:extLst>
              <a:ext uri="{FF2B5EF4-FFF2-40B4-BE49-F238E27FC236}">
                <a16:creationId xmlns:a16="http://schemas.microsoft.com/office/drawing/2014/main" id="{BEFE0643-F272-41C7-B22C-32B445AD7939}"/>
              </a:ext>
            </a:extLst>
          </p:cNvPr>
          <p:cNvPicPr>
            <a:picLocks noChangeAspect="1"/>
          </p:cNvPicPr>
          <p:nvPr/>
        </p:nvPicPr>
        <p:blipFill rotWithShape="1">
          <a:blip r:embed="rId3"/>
          <a:srcRect t="6636" r="5" b="22867"/>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534839" y="2871981"/>
            <a:ext cx="4829014" cy="3663729"/>
          </a:xfrm>
        </p:spPr>
        <p:txBody>
          <a:bodyPr anchor="t">
            <a:normAutofit fontScale="85000" lnSpcReduction="10000"/>
          </a:bodyPr>
          <a:lstStyle/>
          <a:p>
            <a:pPr lvl="0"/>
            <a:r>
              <a:rPr lang="sv-SE" sz="2600" dirty="0"/>
              <a:t>BVC-</a:t>
            </a:r>
            <a:r>
              <a:rPr lang="sv-SE" sz="2600" dirty="0" err="1"/>
              <a:t>podden</a:t>
            </a:r>
            <a:r>
              <a:rPr lang="sv-SE" sz="2600" dirty="0"/>
              <a:t> </a:t>
            </a:r>
            <a:br>
              <a:rPr lang="sv-SE" sz="2600" dirty="0"/>
            </a:br>
            <a:r>
              <a:rPr lang="sv-SE" sz="2600" dirty="0"/>
              <a:t>Avsnitt 25, ”Jämställt föräldraskap: Vad ljus framtiden kan bli”</a:t>
            </a:r>
            <a:br>
              <a:rPr lang="sv-SE" sz="2600" dirty="0"/>
            </a:br>
            <a:endParaRPr lang="sv-SE" sz="2600" dirty="0"/>
          </a:p>
          <a:p>
            <a:pPr lvl="0"/>
            <a:r>
              <a:rPr lang="sv-SE" sz="2600" dirty="0"/>
              <a:t>”</a:t>
            </a:r>
            <a:r>
              <a:rPr lang="sv-SE" sz="2600" u="sng" dirty="0">
                <a:hlinkClick r:id="rId4"/>
              </a:rPr>
              <a:t>Att inte bo ihop när man har en bebis</a:t>
            </a:r>
            <a:r>
              <a:rPr lang="sv-SE" sz="2600" dirty="0"/>
              <a:t>”, Broschyr om </a:t>
            </a:r>
            <a:r>
              <a:rPr lang="sv-SE" sz="2600" dirty="0" err="1"/>
              <a:t>bl,a</a:t>
            </a:r>
            <a:r>
              <a:rPr lang="sv-SE" sz="2600" dirty="0"/>
              <a:t>. gemensamt föräldraskap för nyblivna föräldrar som inte bor ihop från Region Stockholm</a:t>
            </a:r>
            <a:br>
              <a:rPr lang="sv-SE" sz="2600" dirty="0"/>
            </a:br>
            <a:endParaRPr lang="sv-SE" sz="2600" dirty="0"/>
          </a:p>
          <a:p>
            <a:pPr lvl="0"/>
            <a:r>
              <a:rPr lang="sv-SE" sz="2600" dirty="0"/>
              <a:t>”Vi ska ha barn: Handbok i ett jämställt föräldraskap”, Björk, Marie 2018</a:t>
            </a:r>
          </a:p>
          <a:p>
            <a:pPr marL="0" lvl="0" indent="0" algn="ctr">
              <a:buNone/>
            </a:pPr>
            <a:endParaRPr lang="sv-SE" sz="1100" dirty="0"/>
          </a:p>
        </p:txBody>
      </p:sp>
      <p:sp>
        <p:nvSpPr>
          <p:cNvPr id="26" name="Freeform: Shape 25">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objekt 5" descr="En bild som visar person, sitter, mat, barn&#10;&#10;Automatiskt genererad beskrivning">
            <a:extLst>
              <a:ext uri="{FF2B5EF4-FFF2-40B4-BE49-F238E27FC236}">
                <a16:creationId xmlns:a16="http://schemas.microsoft.com/office/drawing/2014/main" id="{5984911D-1679-470F-9DBC-5DDD176F7587}"/>
              </a:ext>
            </a:extLst>
          </p:cNvPr>
          <p:cNvPicPr>
            <a:picLocks noChangeAspect="1"/>
          </p:cNvPicPr>
          <p:nvPr/>
        </p:nvPicPr>
        <p:blipFill rotWithShape="1">
          <a:blip r:embed="rId5"/>
          <a:srcRect r="4" b="20753"/>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6"/>
          <a:srcRect t="11447" r="-4" b="469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0"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44E59C24-1C83-4A6B-A066-95B143774BEA}"/>
              </a:ext>
            </a:extLst>
          </p:cNvPr>
          <p:cNvPicPr>
            <a:picLocks noChangeAspect="1"/>
          </p:cNvPicPr>
          <p:nvPr/>
        </p:nvPicPr>
        <p:blipFill rotWithShape="1">
          <a:blip r:embed="rId7"/>
          <a:srcRect t="32644" r="1" b="5605"/>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715</Words>
  <Application>Microsoft Office PowerPoint</Application>
  <PresentationFormat>Bredbild</PresentationFormat>
  <Paragraphs>84</Paragraphs>
  <Slides>7</Slides>
  <Notes>7</Notes>
  <HiddenSlides>0</HiddenSlides>
  <MMClips>1</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7</vt:i4>
      </vt:variant>
    </vt:vector>
  </HeadingPairs>
  <TitlesOfParts>
    <vt:vector size="14" baseType="lpstr">
      <vt:lpstr>Arial</vt:lpstr>
      <vt:lpstr>Calibri</vt:lpstr>
      <vt:lpstr>Calibri Light</vt:lpstr>
      <vt:lpstr>Gill Sans MT</vt:lpstr>
      <vt:lpstr>Modern Love</vt:lpstr>
      <vt:lpstr>Office-tema</vt:lpstr>
      <vt:lpstr>Office-tema</vt:lpstr>
      <vt:lpstr> Nationella Utvecklingsgruppen för Föräldraskapsstöd i Grupp</vt:lpstr>
      <vt:lpstr>Välkomna!</vt:lpstr>
      <vt:lpstr>SYFTET MED DAGENS DISKUSSIONSTEMA</vt:lpstr>
      <vt:lpstr>DISKUSSIONS FRÅGOR</vt:lpstr>
      <vt:lpstr>PowerPoint-presentation</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Clara Linnros</dc:creator>
  <cp:lastModifiedBy>Nygren Ulrika /Barnhälsovårdsenhet /Falun</cp:lastModifiedBy>
  <cp:revision>16</cp:revision>
  <dcterms:created xsi:type="dcterms:W3CDTF">2020-12-18T14:42:35Z</dcterms:created>
  <dcterms:modified xsi:type="dcterms:W3CDTF">2022-02-17T10:59:49Z</dcterms:modified>
</cp:coreProperties>
</file>